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797675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78" userDrawn="1">
          <p15:clr>
            <a:srgbClr val="A4A3A4"/>
          </p15:clr>
        </p15:guide>
        <p15:guide id="2" pos="2068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-Marc STAERCK" initials="JMS" lastIdx="1" clrIdx="0">
    <p:extLst>
      <p:ext uri="{19B8F6BF-5375-455C-9EA6-DF929625EA0E}">
        <p15:presenceInfo xmlns:p15="http://schemas.microsoft.com/office/powerpoint/2012/main" userId="S::jean-marc.staerck@technogenia.com::34a94bb8-cd97-4b6a-a179-e6b46c06ea9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FFFF"/>
    <a:srgbClr val="99CC00"/>
    <a:srgbClr val="BFBFB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67" autoAdjust="0"/>
    <p:restoredTop sz="78378" autoAdjust="0"/>
  </p:normalViewPr>
  <p:slideViewPr>
    <p:cSldViewPr snapToGrid="0">
      <p:cViewPr>
        <p:scale>
          <a:sx n="110" d="100"/>
          <a:sy n="110" d="100"/>
        </p:scale>
        <p:origin x="183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954" y="72"/>
      </p:cViewPr>
      <p:guideLst>
        <p:guide orient="horz" pos="2778"/>
        <p:guide pos="2068"/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803950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12561179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0" y="6381328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140" y="1"/>
            <a:ext cx="6588125" cy="758825"/>
          </a:xfrm>
        </p:spPr>
        <p:txBody>
          <a:bodyPr/>
          <a:lstStyle>
            <a:lvl1pPr algn="l">
              <a:defRPr b="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340768"/>
            <a:ext cx="6624736" cy="432048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 flipV="1">
            <a:off x="0" y="838200"/>
            <a:ext cx="914400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76456" y="6014815"/>
            <a:ext cx="360000" cy="71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9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7845295" y="6536938"/>
            <a:ext cx="288925" cy="6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661988" eaLnBrk="0" fontAlgn="base" hangingPunct="0">
              <a:spcBef>
                <a:spcPct val="0"/>
              </a:spcBef>
              <a:spcAft>
                <a:spcPct val="0"/>
              </a:spcAft>
            </a:pPr>
            <a:fld id="{D5F7731E-748C-4910-8B3E-FAB8964BCD80}" type="slidenum">
              <a:rPr lang="fr-FR" sz="800">
                <a:solidFill>
                  <a:srgbClr val="626469"/>
                </a:solidFill>
              </a:rPr>
              <a:pPr defTabSz="661988"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800" dirty="0">
              <a:solidFill>
                <a:srgbClr val="626469"/>
              </a:solidFill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1" y="3573464"/>
            <a:ext cx="6481763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D1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First level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773239"/>
            <a:ext cx="6588125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800" rIns="0" bIns="1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 bwMode="auto">
          <a:xfrm>
            <a:off x="467544" y="6453992"/>
            <a:ext cx="1493999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661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800" dirty="0" err="1">
                <a:solidFill>
                  <a:srgbClr val="626469"/>
                </a:solidFill>
              </a:rPr>
              <a:t>Technogenia</a:t>
            </a:r>
            <a:r>
              <a:rPr lang="en-GB" sz="800" dirty="0">
                <a:solidFill>
                  <a:srgbClr val="626469"/>
                </a:solidFill>
              </a:rPr>
              <a:t> – R&amp;D – </a:t>
            </a:r>
            <a:r>
              <a:rPr lang="en-GB" sz="800" dirty="0" err="1">
                <a:solidFill>
                  <a:srgbClr val="626469"/>
                </a:solidFill>
              </a:rPr>
              <a:t>Juin</a:t>
            </a:r>
            <a:r>
              <a:rPr lang="en-GB" sz="800" dirty="0">
                <a:solidFill>
                  <a:srgbClr val="626469"/>
                </a:solidFill>
              </a:rPr>
              <a:t> 2021</a:t>
            </a:r>
          </a:p>
        </p:txBody>
      </p:sp>
      <p:pic>
        <p:nvPicPr>
          <p:cNvPr id="1030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260351"/>
            <a:ext cx="216376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13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180975" indent="-1809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●"/>
        <a:defRPr sz="2000">
          <a:solidFill>
            <a:schemeClr val="accent1"/>
          </a:solidFill>
          <a:latin typeface="+mn-lt"/>
          <a:ea typeface="+mn-ea"/>
          <a:cs typeface="+mn-cs"/>
        </a:defRPr>
      </a:lvl1pPr>
      <a:lvl2pPr marL="541338" indent="-180975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2pPr>
      <a:lvl3pPr marL="901700" indent="-8413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●"/>
        <a:defRPr>
          <a:solidFill>
            <a:schemeClr val="bg2"/>
          </a:solidFill>
          <a:latin typeface="+mn-lt"/>
        </a:defRPr>
      </a:lvl3pPr>
      <a:lvl4pPr marL="1751013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5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61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073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530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87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Plasma VS Creuset Froid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125B1F1-70F5-440A-83CB-BC370733E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126276" cy="4320480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La Diffraction des Rayons X (DRX) est une technique d’analyse qui permet d’étudier </a:t>
            </a:r>
            <a:r>
              <a:rPr lang="fr-FR" u="sng" dirty="0"/>
              <a:t>les différentes phases </a:t>
            </a:r>
            <a:r>
              <a:rPr lang="fr-FR" dirty="0"/>
              <a:t>de matières et matériaux cristallins (formes cristallographiques)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Mesures DRX effectuées sur des poudres WC issues du creuset froid et du plasma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4329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Plasma VS Creuset Froid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125B1F1-70F5-440A-83CB-BC370733E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126276" cy="4654590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Les formes cristallines observées dans les deux cas:</a:t>
            </a:r>
          </a:p>
          <a:p>
            <a:pPr lvl="3"/>
            <a:r>
              <a:rPr lang="fr-FR" dirty="0"/>
              <a:t>WC-</a:t>
            </a:r>
            <a:r>
              <a:rPr lang="el-GR" dirty="0"/>
              <a:t>β</a:t>
            </a:r>
            <a:r>
              <a:rPr lang="fr-FR" dirty="0"/>
              <a:t> (structure FCC)</a:t>
            </a:r>
          </a:p>
          <a:p>
            <a:pPr lvl="3"/>
            <a:r>
              <a:rPr lang="fr-FR" dirty="0"/>
              <a:t>W2C (structure hexagonale et/ou ε)</a:t>
            </a:r>
          </a:p>
          <a:p>
            <a:pPr lvl="3"/>
            <a:r>
              <a:rPr lang="fr-FR" dirty="0"/>
              <a:t>WC-</a:t>
            </a:r>
            <a:r>
              <a:rPr lang="el-GR" dirty="0"/>
              <a:t>α</a:t>
            </a:r>
            <a:r>
              <a:rPr lang="fr-FR" dirty="0"/>
              <a:t> ou </a:t>
            </a:r>
            <a:r>
              <a:rPr lang="fr-FR" dirty="0" err="1"/>
              <a:t>Qusongite</a:t>
            </a:r>
            <a:r>
              <a:rPr lang="fr-FR" dirty="0"/>
              <a:t> (structure hexagonale)</a:t>
            </a:r>
          </a:p>
          <a:p>
            <a:pPr marL="1522413" lvl="3" indent="0">
              <a:buNone/>
            </a:pPr>
            <a:endParaRPr lang="fr-FR" dirty="0"/>
          </a:p>
          <a:p>
            <a:r>
              <a:rPr lang="fr-FR" dirty="0"/>
              <a:t>Différences de structure entre WC creuset froid et WC Plasma:</a:t>
            </a:r>
          </a:p>
          <a:p>
            <a:pPr lvl="3"/>
            <a:r>
              <a:rPr lang="fr-FR" dirty="0"/>
              <a:t>On observe une proportion plus importante de phase WC-</a:t>
            </a:r>
            <a:r>
              <a:rPr lang="el-GR" dirty="0"/>
              <a:t> β</a:t>
            </a:r>
            <a:r>
              <a:rPr lang="fr-FR" dirty="0"/>
              <a:t> dans la poudre issues du creuset froid. De plus, cette phase présente peu de défauts cristallins et elle est aussi structuralement stable.</a:t>
            </a:r>
          </a:p>
          <a:p>
            <a:pPr lvl="3"/>
            <a:r>
              <a:rPr lang="fr-FR" dirty="0"/>
              <a:t>Présence de phase W métallique dans la poudre plasma</a:t>
            </a:r>
          </a:p>
          <a:p>
            <a:pPr marL="1522413" lvl="3" indent="0">
              <a:buNone/>
            </a:pPr>
            <a:endParaRPr lang="fr-FR" dirty="0"/>
          </a:p>
          <a:p>
            <a:pPr marL="1522413" lvl="3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357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79EB347-299B-423E-B30F-29EC3052E7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741"/>
          <a:stretch/>
        </p:blipFill>
        <p:spPr>
          <a:xfrm>
            <a:off x="180070" y="1069675"/>
            <a:ext cx="8705138" cy="529582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69C135C-0E9C-4C4C-867F-DE74C626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Plasma VS Creuset Froid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D6035A4-ADB6-4AD7-BAAB-B3D780C542EB}"/>
              </a:ext>
            </a:extLst>
          </p:cNvPr>
          <p:cNvSpPr txBox="1"/>
          <p:nvPr/>
        </p:nvSpPr>
        <p:spPr>
          <a:xfrm>
            <a:off x="1782270" y="1198773"/>
            <a:ext cx="197544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WC creuset froid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65EA9D0-85B1-45A9-B7E7-07327A323E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746" t="6637" b="88367"/>
          <a:stretch/>
        </p:blipFill>
        <p:spPr>
          <a:xfrm>
            <a:off x="4416723" y="1139587"/>
            <a:ext cx="4648203" cy="428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261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DB43C73-1DCE-4F87-AB3A-D5BC345027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70" y="914534"/>
            <a:ext cx="8902460" cy="532878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69C135C-0E9C-4C4C-867F-DE74C6268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Plasma VS Creuset Froid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D6035A4-ADB6-4AD7-BAAB-B3D780C542EB}"/>
              </a:ext>
            </a:extLst>
          </p:cNvPr>
          <p:cNvSpPr txBox="1"/>
          <p:nvPr/>
        </p:nvSpPr>
        <p:spPr>
          <a:xfrm>
            <a:off x="1678753" y="1052123"/>
            <a:ext cx="197544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WC Plasma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20654C1-E81C-4CB0-9A11-80C2098357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2532" t="2665" b="85865"/>
          <a:stretch/>
        </p:blipFill>
        <p:spPr>
          <a:xfrm>
            <a:off x="4760666" y="984068"/>
            <a:ext cx="4375198" cy="80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363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31F11-B382-4479-847C-0D185673B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Plasma VS Creuset Froid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8254EF6C-F74A-4A3C-8ABE-9FCC2430444C}"/>
              </a:ext>
            </a:extLst>
          </p:cNvPr>
          <p:cNvGrpSpPr/>
          <p:nvPr/>
        </p:nvGrpSpPr>
        <p:grpSpPr>
          <a:xfrm>
            <a:off x="211200" y="1052452"/>
            <a:ext cx="8721600" cy="5712484"/>
            <a:chOff x="876979" y="335273"/>
            <a:chExt cx="9958647" cy="6522727"/>
          </a:xfrm>
        </p:grpSpPr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262A2E57-8D36-408C-AD7F-020EEAD8EB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8504"/>
            <a:stretch/>
          </p:blipFill>
          <p:spPr>
            <a:xfrm>
              <a:off x="876979" y="583145"/>
              <a:ext cx="9958647" cy="6274855"/>
            </a:xfrm>
            <a:prstGeom prst="rect">
              <a:avLst/>
            </a:prstGeom>
          </p:spPr>
        </p:pic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BCB22A1-9CFB-4DFA-8A9C-4A7111205046}"/>
                </a:ext>
              </a:extLst>
            </p:cNvPr>
            <p:cNvSpPr txBox="1"/>
            <p:nvPr/>
          </p:nvSpPr>
          <p:spPr>
            <a:xfrm>
              <a:off x="2614474" y="932156"/>
              <a:ext cx="632879" cy="26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 </a:t>
              </a:r>
              <a:r>
                <a:rPr lang="el-GR" sz="900" dirty="0"/>
                <a:t>β</a:t>
              </a:r>
              <a:endParaRPr lang="fr-FR" sz="900" dirty="0"/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4D91DF1F-BE46-419A-ADE3-5B11709351CB}"/>
                </a:ext>
              </a:extLst>
            </p:cNvPr>
            <p:cNvSpPr txBox="1"/>
            <p:nvPr/>
          </p:nvSpPr>
          <p:spPr>
            <a:xfrm>
              <a:off x="2354802" y="2744680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C8BE7221-0B52-4C7E-9FE5-94DCC9882C5D}"/>
                </a:ext>
              </a:extLst>
            </p:cNvPr>
            <p:cNvSpPr txBox="1"/>
            <p:nvPr/>
          </p:nvSpPr>
          <p:spPr>
            <a:xfrm>
              <a:off x="2259368" y="5154087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DDA13638-8146-4A00-B27C-B308F46B3C1F}"/>
                </a:ext>
              </a:extLst>
            </p:cNvPr>
            <p:cNvSpPr txBox="1"/>
            <p:nvPr/>
          </p:nvSpPr>
          <p:spPr>
            <a:xfrm>
              <a:off x="2095130" y="335273"/>
              <a:ext cx="632879" cy="26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 </a:t>
              </a:r>
              <a:r>
                <a:rPr lang="el-GR" sz="900" dirty="0"/>
                <a:t>β</a:t>
              </a:r>
              <a:endParaRPr lang="fr-FR" sz="900" dirty="0"/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EFC42ADB-937C-49C4-B5A4-A957D749E989}"/>
                </a:ext>
              </a:extLst>
            </p:cNvPr>
            <p:cNvSpPr txBox="1"/>
            <p:nvPr/>
          </p:nvSpPr>
          <p:spPr>
            <a:xfrm>
              <a:off x="4187301" y="1785892"/>
              <a:ext cx="619218" cy="26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 </a:t>
              </a:r>
              <a:r>
                <a:rPr lang="el-GR" sz="900" dirty="0"/>
                <a:t>β</a:t>
              </a:r>
              <a:endParaRPr lang="fr-FR" sz="900" dirty="0"/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343299C3-4215-4646-8E3F-EB540D679B9A}"/>
                </a:ext>
              </a:extLst>
            </p:cNvPr>
            <p:cNvSpPr txBox="1"/>
            <p:nvPr/>
          </p:nvSpPr>
          <p:spPr>
            <a:xfrm>
              <a:off x="5417336" y="458128"/>
              <a:ext cx="632880" cy="26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 </a:t>
              </a:r>
              <a:r>
                <a:rPr lang="el-GR" sz="900" dirty="0"/>
                <a:t>β</a:t>
              </a:r>
              <a:endParaRPr lang="fr-FR" sz="900" dirty="0"/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6CF89BD1-114B-4828-841A-1C0198E38FCE}"/>
                </a:ext>
              </a:extLst>
            </p:cNvPr>
            <p:cNvSpPr txBox="1"/>
            <p:nvPr/>
          </p:nvSpPr>
          <p:spPr>
            <a:xfrm>
              <a:off x="5493797" y="4196179"/>
              <a:ext cx="697639" cy="26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 </a:t>
              </a:r>
              <a:r>
                <a:rPr lang="el-GR" sz="900" dirty="0"/>
                <a:t>β</a:t>
              </a:r>
              <a:endParaRPr lang="fr-FR" sz="900" dirty="0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8F4C891F-9B38-413B-B9F6-9C607BE647BE}"/>
                </a:ext>
              </a:extLst>
            </p:cNvPr>
            <p:cNvSpPr txBox="1"/>
            <p:nvPr/>
          </p:nvSpPr>
          <p:spPr>
            <a:xfrm>
              <a:off x="6745550" y="4711085"/>
              <a:ext cx="519344" cy="4217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 </a:t>
              </a:r>
              <a:r>
                <a:rPr lang="el-GR" sz="900" dirty="0"/>
                <a:t>β</a:t>
              </a:r>
              <a:endParaRPr lang="fr-FR" sz="900" dirty="0"/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77C96DE8-A99B-49CA-9681-EE82D7BC81C3}"/>
                </a:ext>
              </a:extLst>
            </p:cNvPr>
            <p:cNvSpPr txBox="1"/>
            <p:nvPr/>
          </p:nvSpPr>
          <p:spPr>
            <a:xfrm>
              <a:off x="7677704" y="2811261"/>
              <a:ext cx="629788" cy="26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 </a:t>
              </a:r>
              <a:r>
                <a:rPr lang="el-GR" sz="900" dirty="0"/>
                <a:t>β</a:t>
              </a:r>
              <a:endParaRPr lang="fr-FR" sz="900" dirty="0"/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C05DBC05-22F8-4D59-8C60-18DD3C5AEE5F}"/>
                </a:ext>
              </a:extLst>
            </p:cNvPr>
            <p:cNvSpPr txBox="1"/>
            <p:nvPr/>
          </p:nvSpPr>
          <p:spPr>
            <a:xfrm>
              <a:off x="7989593" y="1785892"/>
              <a:ext cx="580016" cy="26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 </a:t>
              </a:r>
              <a:r>
                <a:rPr lang="el-GR" sz="900" dirty="0"/>
                <a:t>β</a:t>
              </a:r>
              <a:endParaRPr lang="fr-FR" sz="900" dirty="0"/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64B580E2-B5CD-41DD-977E-B93B5A50F12F}"/>
                </a:ext>
              </a:extLst>
            </p:cNvPr>
            <p:cNvSpPr txBox="1"/>
            <p:nvPr/>
          </p:nvSpPr>
          <p:spPr>
            <a:xfrm>
              <a:off x="9369701" y="1916697"/>
              <a:ext cx="580016" cy="263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 </a:t>
              </a:r>
              <a:r>
                <a:rPr lang="el-GR" sz="900" dirty="0"/>
                <a:t>β</a:t>
              </a:r>
              <a:endParaRPr lang="fr-FR" sz="900" dirty="0"/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9A46F770-3809-47A3-A0E6-625B3DCFC6E4}"/>
                </a:ext>
              </a:extLst>
            </p:cNvPr>
            <p:cNvSpPr txBox="1"/>
            <p:nvPr/>
          </p:nvSpPr>
          <p:spPr>
            <a:xfrm>
              <a:off x="4806519" y="4892477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F0876B22-9A74-4078-B01F-56D151DE7790}"/>
                </a:ext>
              </a:extLst>
            </p:cNvPr>
            <p:cNvSpPr txBox="1"/>
            <p:nvPr/>
          </p:nvSpPr>
          <p:spPr>
            <a:xfrm>
              <a:off x="7353670" y="5154087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5649845-3325-4C4B-B7EF-E2DA1C3A1963}"/>
                </a:ext>
              </a:extLst>
            </p:cNvPr>
            <p:cNvSpPr txBox="1"/>
            <p:nvPr/>
          </p:nvSpPr>
          <p:spPr>
            <a:xfrm>
              <a:off x="10204882" y="4434397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66DA9F7F-355F-4663-804A-8DF978946BC8}"/>
                </a:ext>
              </a:extLst>
            </p:cNvPr>
            <p:cNvSpPr txBox="1"/>
            <p:nvPr/>
          </p:nvSpPr>
          <p:spPr>
            <a:xfrm>
              <a:off x="1740024" y="5875238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</a:t>
              </a: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61182244-7C3E-4622-A2AB-678A7849B26C}"/>
                </a:ext>
              </a:extLst>
            </p:cNvPr>
            <p:cNvSpPr txBox="1"/>
            <p:nvPr/>
          </p:nvSpPr>
          <p:spPr>
            <a:xfrm>
              <a:off x="2095130" y="5415697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</a:t>
              </a: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C613A7CD-1E18-4715-8495-9D2AB8595330}"/>
                </a:ext>
              </a:extLst>
            </p:cNvPr>
            <p:cNvSpPr txBox="1"/>
            <p:nvPr/>
          </p:nvSpPr>
          <p:spPr>
            <a:xfrm>
              <a:off x="1791071" y="5514663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CA8DD832-AB8A-487E-9E52-3C623249995F}"/>
                </a:ext>
              </a:extLst>
            </p:cNvPr>
            <p:cNvSpPr txBox="1"/>
            <p:nvPr/>
          </p:nvSpPr>
          <p:spPr>
            <a:xfrm>
              <a:off x="3109033" y="5284892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</a:t>
              </a: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FA6F18EB-FB7C-4D11-9A15-149CD45AABE4}"/>
                </a:ext>
              </a:extLst>
            </p:cNvPr>
            <p:cNvSpPr txBox="1"/>
            <p:nvPr/>
          </p:nvSpPr>
          <p:spPr>
            <a:xfrm>
              <a:off x="3395339" y="5373876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5F58A53D-323E-455E-A750-114B9E2BB051}"/>
                </a:ext>
              </a:extLst>
            </p:cNvPr>
            <p:cNvSpPr txBox="1"/>
            <p:nvPr/>
          </p:nvSpPr>
          <p:spPr>
            <a:xfrm>
              <a:off x="4000346" y="5023282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47286614-4DF2-4200-B531-762E962D6506}"/>
                </a:ext>
              </a:extLst>
            </p:cNvPr>
            <p:cNvSpPr txBox="1"/>
            <p:nvPr/>
          </p:nvSpPr>
          <p:spPr>
            <a:xfrm>
              <a:off x="5114832" y="5589392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CFDFCBA9-4FE8-48E4-835D-7D39248EC98E}"/>
                </a:ext>
              </a:extLst>
            </p:cNvPr>
            <p:cNvSpPr txBox="1"/>
            <p:nvPr/>
          </p:nvSpPr>
          <p:spPr>
            <a:xfrm>
              <a:off x="5417336" y="5023282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4F7FA6FB-CB29-432E-B628-ECC2A3F71811}"/>
                </a:ext>
              </a:extLst>
            </p:cNvPr>
            <p:cNvSpPr txBox="1"/>
            <p:nvPr/>
          </p:nvSpPr>
          <p:spPr>
            <a:xfrm>
              <a:off x="7907045" y="4825932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FC1069F3-FC9D-4C70-BC7E-B0759A2F08BA}"/>
                </a:ext>
              </a:extLst>
            </p:cNvPr>
            <p:cNvSpPr txBox="1"/>
            <p:nvPr/>
          </p:nvSpPr>
          <p:spPr>
            <a:xfrm>
              <a:off x="8307494" y="4940180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2B1A8B21-9C33-4E98-BDA5-997B52140BED}"/>
                </a:ext>
              </a:extLst>
            </p:cNvPr>
            <p:cNvSpPr txBox="1"/>
            <p:nvPr/>
          </p:nvSpPr>
          <p:spPr>
            <a:xfrm>
              <a:off x="8575304" y="5253053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1D8017FD-48FE-4ED3-B6B1-E05574F9E743}"/>
                </a:ext>
              </a:extLst>
            </p:cNvPr>
            <p:cNvSpPr txBox="1"/>
            <p:nvPr/>
          </p:nvSpPr>
          <p:spPr>
            <a:xfrm>
              <a:off x="8995731" y="5122248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B22E5383-BC98-49D2-9CAD-96E962C92449}"/>
                </a:ext>
              </a:extLst>
            </p:cNvPr>
            <p:cNvSpPr txBox="1"/>
            <p:nvPr/>
          </p:nvSpPr>
          <p:spPr>
            <a:xfrm>
              <a:off x="4411773" y="5842124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</a:t>
              </a:r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C0C2319D-9094-4C16-ACA0-1A524924A60B}"/>
                </a:ext>
              </a:extLst>
            </p:cNvPr>
            <p:cNvSpPr txBox="1"/>
            <p:nvPr/>
          </p:nvSpPr>
          <p:spPr>
            <a:xfrm>
              <a:off x="6636799" y="5784542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1D18C096-56A8-4DD1-BE86-40249E15D247}"/>
                </a:ext>
              </a:extLst>
            </p:cNvPr>
            <p:cNvSpPr txBox="1"/>
            <p:nvPr/>
          </p:nvSpPr>
          <p:spPr>
            <a:xfrm>
              <a:off x="6191436" y="5842124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E9ADB00F-C28A-420F-BD88-842A8A54886E}"/>
                </a:ext>
              </a:extLst>
            </p:cNvPr>
            <p:cNvSpPr txBox="1"/>
            <p:nvPr/>
          </p:nvSpPr>
          <p:spPr>
            <a:xfrm>
              <a:off x="5973010" y="5842124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WC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1AFEBA12-126B-4937-947F-606949176264}"/>
                </a:ext>
              </a:extLst>
            </p:cNvPr>
            <p:cNvSpPr txBox="1"/>
            <p:nvPr/>
          </p:nvSpPr>
          <p:spPr>
            <a:xfrm>
              <a:off x="5677008" y="5869179"/>
              <a:ext cx="51934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dirty="0"/>
                <a:t>W2C</a:t>
              </a:r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66903DB2-9A73-4EBC-8467-396884D91AD2}"/>
              </a:ext>
            </a:extLst>
          </p:cNvPr>
          <p:cNvSpPr/>
          <p:nvPr/>
        </p:nvSpPr>
        <p:spPr bwMode="auto">
          <a:xfrm>
            <a:off x="5947664" y="989432"/>
            <a:ext cx="2074901" cy="5857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1F5CED3A-44CF-4727-A6D2-38A545C66C46}"/>
              </a:ext>
            </a:extLst>
          </p:cNvPr>
          <p:cNvGrpSpPr/>
          <p:nvPr/>
        </p:nvGrpSpPr>
        <p:grpSpPr>
          <a:xfrm>
            <a:off x="6167150" y="1021547"/>
            <a:ext cx="2133154" cy="495973"/>
            <a:chOff x="6822835" y="1423549"/>
            <a:chExt cx="2133154" cy="495973"/>
          </a:xfrm>
        </p:grpSpPr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485CE27A-0C12-4FD9-8020-AA809DA1EA02}"/>
                </a:ext>
              </a:extLst>
            </p:cNvPr>
            <p:cNvCxnSpPr/>
            <p:nvPr/>
          </p:nvCxnSpPr>
          <p:spPr bwMode="auto">
            <a:xfrm>
              <a:off x="6822835" y="1571748"/>
              <a:ext cx="47543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C7D451D4-C6DC-4D50-A671-B29FDB855E3D}"/>
                </a:ext>
              </a:extLst>
            </p:cNvPr>
            <p:cNvCxnSpPr/>
            <p:nvPr/>
          </p:nvCxnSpPr>
          <p:spPr bwMode="auto">
            <a:xfrm>
              <a:off x="6822835" y="1806023"/>
              <a:ext cx="47543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063ED3F7-B570-4C79-9A47-F7B247B06B5E}"/>
                </a:ext>
              </a:extLst>
            </p:cNvPr>
            <p:cNvSpPr txBox="1"/>
            <p:nvPr/>
          </p:nvSpPr>
          <p:spPr>
            <a:xfrm>
              <a:off x="7321455" y="1423549"/>
              <a:ext cx="14516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solidFill>
                    <a:schemeClr val="tx1"/>
                  </a:solidFill>
                </a:rPr>
                <a:t>WC Creuset froid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460401BC-C162-4DD7-AA27-1081027D00FD}"/>
                </a:ext>
              </a:extLst>
            </p:cNvPr>
            <p:cNvSpPr txBox="1"/>
            <p:nvPr/>
          </p:nvSpPr>
          <p:spPr>
            <a:xfrm>
              <a:off x="7331870" y="1642523"/>
              <a:ext cx="16241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solidFill>
                    <a:schemeClr val="tx1"/>
                  </a:solidFill>
                </a:rPr>
                <a:t>WC Plasma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44557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Technogenia  14-03-19">
  <a:themeElements>
    <a:clrScheme name="presentation-telemecanique 2">
      <a:dk1>
        <a:srgbClr val="000000"/>
      </a:dk1>
      <a:lt1>
        <a:srgbClr val="FFFFFF"/>
      </a:lt1>
      <a:dk2>
        <a:srgbClr val="000000"/>
      </a:dk2>
      <a:lt2>
        <a:srgbClr val="626469"/>
      </a:lt2>
      <a:accent1>
        <a:srgbClr val="009530"/>
      </a:accent1>
      <a:accent2>
        <a:srgbClr val="B10043"/>
      </a:accent2>
      <a:accent3>
        <a:srgbClr val="FFFFFF"/>
      </a:accent3>
      <a:accent4>
        <a:srgbClr val="000000"/>
      </a:accent4>
      <a:accent5>
        <a:srgbClr val="AAC8AD"/>
      </a:accent5>
      <a:accent6>
        <a:srgbClr val="A0003C"/>
      </a:accent6>
      <a:hlink>
        <a:srgbClr val="42B4E6"/>
      </a:hlink>
      <a:folHlink>
        <a:srgbClr val="4FA600"/>
      </a:folHlink>
    </a:clrScheme>
    <a:fontScheme name="presentation-telemecaniq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-telemecanique 1">
        <a:dk1>
          <a:srgbClr val="FFFFFF"/>
        </a:dk1>
        <a:lt1>
          <a:srgbClr val="FFFFFF"/>
        </a:lt1>
        <a:dk2>
          <a:srgbClr val="B10043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D5AAB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9FA0A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2">
        <a:dk1>
          <a:srgbClr val="000000"/>
        </a:dk1>
        <a:lt1>
          <a:srgbClr val="FFFFFF"/>
        </a:lt1>
        <a:dk2>
          <a:srgbClr val="000000"/>
        </a:dk2>
        <a:lt2>
          <a:srgbClr val="626469"/>
        </a:lt2>
        <a:accent1>
          <a:srgbClr val="009530"/>
        </a:accent1>
        <a:accent2>
          <a:srgbClr val="B10043"/>
        </a:accent2>
        <a:accent3>
          <a:srgbClr val="FFFFFF"/>
        </a:accent3>
        <a:accent4>
          <a:srgbClr val="000000"/>
        </a:accent4>
        <a:accent5>
          <a:srgbClr val="AAC8AD"/>
        </a:accent5>
        <a:accent6>
          <a:srgbClr val="A0003C"/>
        </a:accent6>
        <a:hlink>
          <a:srgbClr val="42B4E6"/>
        </a:hlink>
        <a:folHlink>
          <a:srgbClr val="4FA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telemecanique 3">
        <a:dk1>
          <a:srgbClr val="FFFFFF"/>
        </a:dk1>
        <a:lt1>
          <a:srgbClr val="FFFFFF"/>
        </a:lt1>
        <a:dk2>
          <a:srgbClr val="42B4E6"/>
        </a:dk2>
        <a:lt2>
          <a:srgbClr val="FFFFFF"/>
        </a:lt2>
        <a:accent1>
          <a:srgbClr val="FFFFFF"/>
        </a:accent1>
        <a:accent2>
          <a:srgbClr val="B10043"/>
        </a:accent2>
        <a:accent3>
          <a:srgbClr val="B0D6F0"/>
        </a:accent3>
        <a:accent4>
          <a:srgbClr val="DADADA"/>
        </a:accent4>
        <a:accent5>
          <a:srgbClr val="FFFFFF"/>
        </a:accent5>
        <a:accent6>
          <a:srgbClr val="A0003C"/>
        </a:accent6>
        <a:hlink>
          <a:srgbClr val="42B4E6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4">
        <a:dk1>
          <a:srgbClr val="FFFFFF"/>
        </a:dk1>
        <a:lt1>
          <a:srgbClr val="FFFFFF"/>
        </a:lt1>
        <a:dk2>
          <a:srgbClr val="4FA60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B2D0AA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telemecanique 5">
        <a:dk1>
          <a:srgbClr val="FFFFFF"/>
        </a:dk1>
        <a:lt1>
          <a:srgbClr val="FFFFFF"/>
        </a:lt1>
        <a:dk2>
          <a:srgbClr val="00953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AAC8AD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Technogenia</Template>
  <TotalTime>6430</TotalTime>
  <Words>198</Words>
  <Application>Microsoft Office PowerPoint</Application>
  <PresentationFormat>Affichage à l'écran (4:3)</PresentationFormat>
  <Paragraphs>54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Arial</vt:lpstr>
      <vt:lpstr>Presentation Technogenia  14-03-19</vt:lpstr>
      <vt:lpstr>Plasma VS Creuset Froid</vt:lpstr>
      <vt:lpstr>Plasma VS Creuset Froid</vt:lpstr>
      <vt:lpstr>Plasma VS Creuset Froid</vt:lpstr>
      <vt:lpstr>Plasma VS Creuset Froid</vt:lpstr>
      <vt:lpstr>Plasma VS Creuset Froid</vt:lpstr>
    </vt:vector>
  </TitlesOfParts>
  <Company>Schneider Electric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Jean-Marc Staerck</dc:creator>
  <cp:lastModifiedBy>Zoe ROULON</cp:lastModifiedBy>
  <cp:revision>453</cp:revision>
  <cp:lastPrinted>2021-06-15T06:00:32Z</cp:lastPrinted>
  <dcterms:created xsi:type="dcterms:W3CDTF">2008-12-18T13:04:39Z</dcterms:created>
  <dcterms:modified xsi:type="dcterms:W3CDTF">2021-11-19T08:47:15Z</dcterms:modified>
</cp:coreProperties>
</file>