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47" r:id="rId5"/>
    <p:sldId id="391" r:id="rId6"/>
    <p:sldId id="348" r:id="rId7"/>
    <p:sldId id="392" r:id="rId8"/>
    <p:sldId id="390" r:id="rId9"/>
    <p:sldId id="393" r:id="rId10"/>
    <p:sldId id="350" r:id="rId11"/>
    <p:sldId id="385" r:id="rId12"/>
    <p:sldId id="389" r:id="rId13"/>
    <p:sldId id="395" r:id="rId14"/>
    <p:sldId id="387" r:id="rId15"/>
    <p:sldId id="388" r:id="rId16"/>
    <p:sldId id="349" r:id="rId17"/>
    <p:sldId id="39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00"/>
    <a:srgbClr val="616C7A"/>
    <a:srgbClr val="F49C36"/>
    <a:srgbClr val="DBDCDE"/>
    <a:srgbClr val="DADFE3"/>
    <a:srgbClr val="606871"/>
    <a:srgbClr val="F2A036"/>
    <a:srgbClr val="404040"/>
    <a:srgbClr val="FFFFFF"/>
    <a:srgbClr val="F6A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-Emmanuel ABA-PEREA" userId="773dbb12-234d-4818-8c74-517a454b792d" providerId="ADAL" clId="{751C17A8-BA52-4C50-95AF-931EF78A536D}"/>
    <pc:docChg chg="undo custSel addSld delSld modSld">
      <pc:chgData name="Pierre-Emmanuel ABA-PEREA" userId="773dbb12-234d-4818-8c74-517a454b792d" providerId="ADAL" clId="{751C17A8-BA52-4C50-95AF-931EF78A536D}" dt="2022-03-30T13:05:19.388" v="1035" actId="14100"/>
      <pc:docMkLst>
        <pc:docMk/>
      </pc:docMkLst>
      <pc:sldChg chg="modSp mod">
        <pc:chgData name="Pierre-Emmanuel ABA-PEREA" userId="773dbb12-234d-4818-8c74-517a454b792d" providerId="ADAL" clId="{751C17A8-BA52-4C50-95AF-931EF78A536D}" dt="2022-03-30T13:01:09.999" v="958" actId="20577"/>
        <pc:sldMkLst>
          <pc:docMk/>
          <pc:sldMk cId="554729014" sldId="348"/>
        </pc:sldMkLst>
        <pc:spChg chg="mod">
          <ac:chgData name="Pierre-Emmanuel ABA-PEREA" userId="773dbb12-234d-4818-8c74-517a454b792d" providerId="ADAL" clId="{751C17A8-BA52-4C50-95AF-931EF78A536D}" dt="2022-03-30T13:01:09.999" v="958" actId="20577"/>
          <ac:spMkLst>
            <pc:docMk/>
            <pc:sldMk cId="554729014" sldId="348"/>
            <ac:spMk id="3" creationId="{00000000-0000-0000-0000-000000000000}"/>
          </ac:spMkLst>
        </pc:spChg>
      </pc:sldChg>
      <pc:sldChg chg="modSp mod">
        <pc:chgData name="Pierre-Emmanuel ABA-PEREA" userId="773dbb12-234d-4818-8c74-517a454b792d" providerId="ADAL" clId="{751C17A8-BA52-4C50-95AF-931EF78A536D}" dt="2022-03-30T13:03:33.255" v="978" actId="20577"/>
        <pc:sldMkLst>
          <pc:docMk/>
          <pc:sldMk cId="4132911751" sldId="349"/>
        </pc:sldMkLst>
        <pc:spChg chg="mod">
          <ac:chgData name="Pierre-Emmanuel ABA-PEREA" userId="773dbb12-234d-4818-8c74-517a454b792d" providerId="ADAL" clId="{751C17A8-BA52-4C50-95AF-931EF78A536D}" dt="2022-03-30T13:03:33.255" v="978" actId="20577"/>
          <ac:spMkLst>
            <pc:docMk/>
            <pc:sldMk cId="4132911751" sldId="349"/>
            <ac:spMk id="7" creationId="{86CBD187-03BD-4FFD-8D80-61EC6393AA1F}"/>
          </ac:spMkLst>
        </pc:spChg>
        <pc:spChg chg="mod">
          <ac:chgData name="Pierre-Emmanuel ABA-PEREA" userId="773dbb12-234d-4818-8c74-517a454b792d" providerId="ADAL" clId="{751C17A8-BA52-4C50-95AF-931EF78A536D}" dt="2022-03-30T08:00:53.020" v="478" actId="20577"/>
          <ac:spMkLst>
            <pc:docMk/>
            <pc:sldMk cId="4132911751" sldId="349"/>
            <ac:spMk id="9" creationId="{6F03BD85-DE8F-4257-860B-4C049536C132}"/>
          </ac:spMkLst>
        </pc:spChg>
        <pc:graphicFrameChg chg="modGraphic">
          <ac:chgData name="Pierre-Emmanuel ABA-PEREA" userId="773dbb12-234d-4818-8c74-517a454b792d" providerId="ADAL" clId="{751C17A8-BA52-4C50-95AF-931EF78A536D}" dt="2022-03-30T13:02:17.425" v="969" actId="20577"/>
          <ac:graphicFrameMkLst>
            <pc:docMk/>
            <pc:sldMk cId="4132911751" sldId="349"/>
            <ac:graphicFrameMk id="16" creationId="{62FAC07D-0E88-4036-9A23-96A0FF786D04}"/>
          </ac:graphicFrameMkLst>
        </pc:graphicFrameChg>
      </pc:sldChg>
      <pc:sldChg chg="addSp delSp modSp mod">
        <pc:chgData name="Pierre-Emmanuel ABA-PEREA" userId="773dbb12-234d-4818-8c74-517a454b792d" providerId="ADAL" clId="{751C17A8-BA52-4C50-95AF-931EF78A536D}" dt="2022-03-30T13:05:19.388" v="1035" actId="14100"/>
        <pc:sldMkLst>
          <pc:docMk/>
          <pc:sldMk cId="3460434942" sldId="350"/>
        </pc:sldMkLst>
        <pc:spChg chg="mod">
          <ac:chgData name="Pierre-Emmanuel ABA-PEREA" userId="773dbb12-234d-4818-8c74-517a454b792d" providerId="ADAL" clId="{751C17A8-BA52-4C50-95AF-931EF78A536D}" dt="2022-03-30T12:53:27.832" v="712" actId="14100"/>
          <ac:spMkLst>
            <pc:docMk/>
            <pc:sldMk cId="3460434942" sldId="350"/>
            <ac:spMk id="3" creationId="{00000000-0000-0000-0000-000000000000}"/>
          </ac:spMkLst>
        </pc:spChg>
        <pc:spChg chg="mod">
          <ac:chgData name="Pierre-Emmanuel ABA-PEREA" userId="773dbb12-234d-4818-8c74-517a454b792d" providerId="ADAL" clId="{751C17A8-BA52-4C50-95AF-931EF78A536D}" dt="2022-03-30T12:54:30.345" v="771" actId="1076"/>
          <ac:spMkLst>
            <pc:docMk/>
            <pc:sldMk cId="3460434942" sldId="350"/>
            <ac:spMk id="10" creationId="{BC1B5D6F-6FB2-414C-9A75-E4984087D6EF}"/>
          </ac:spMkLst>
        </pc:spChg>
        <pc:spChg chg="mod">
          <ac:chgData name="Pierre-Emmanuel ABA-PEREA" userId="773dbb12-234d-4818-8c74-517a454b792d" providerId="ADAL" clId="{751C17A8-BA52-4C50-95AF-931EF78A536D}" dt="2022-03-30T12:53:40.050" v="762" actId="1035"/>
          <ac:spMkLst>
            <pc:docMk/>
            <pc:sldMk cId="3460434942" sldId="350"/>
            <ac:spMk id="11" creationId="{101D6F9A-5E3F-496C-AECE-28342DEDFE3D}"/>
          </ac:spMkLst>
        </pc:spChg>
        <pc:spChg chg="add mod">
          <ac:chgData name="Pierre-Emmanuel ABA-PEREA" userId="773dbb12-234d-4818-8c74-517a454b792d" providerId="ADAL" clId="{751C17A8-BA52-4C50-95AF-931EF78A536D}" dt="2022-03-30T12:55:42.931" v="786" actId="14100"/>
          <ac:spMkLst>
            <pc:docMk/>
            <pc:sldMk cId="3460434942" sldId="350"/>
            <ac:spMk id="12" creationId="{01121D3C-5853-4D21-B837-5D8330049020}"/>
          </ac:spMkLst>
        </pc:spChg>
        <pc:spChg chg="mod">
          <ac:chgData name="Pierre-Emmanuel ABA-PEREA" userId="773dbb12-234d-4818-8c74-517a454b792d" providerId="ADAL" clId="{751C17A8-BA52-4C50-95AF-931EF78A536D}" dt="2022-03-30T12:53:40.050" v="762" actId="1035"/>
          <ac:spMkLst>
            <pc:docMk/>
            <pc:sldMk cId="3460434942" sldId="350"/>
            <ac:spMk id="13" creationId="{3F78F864-FDE6-4C42-B89C-BCF2B058FAFE}"/>
          </ac:spMkLst>
        </pc:spChg>
        <pc:spChg chg="mod">
          <ac:chgData name="Pierre-Emmanuel ABA-PEREA" userId="773dbb12-234d-4818-8c74-517a454b792d" providerId="ADAL" clId="{751C17A8-BA52-4C50-95AF-931EF78A536D}" dt="2022-03-30T12:53:40.050" v="762" actId="1035"/>
          <ac:spMkLst>
            <pc:docMk/>
            <pc:sldMk cId="3460434942" sldId="350"/>
            <ac:spMk id="14" creationId="{A249A30F-ED15-4C83-BEC1-EFAA74FD7A88}"/>
          </ac:spMkLst>
        </pc:spChg>
        <pc:spChg chg="mod">
          <ac:chgData name="Pierre-Emmanuel ABA-PEREA" userId="773dbb12-234d-4818-8c74-517a454b792d" providerId="ADAL" clId="{751C17A8-BA52-4C50-95AF-931EF78A536D}" dt="2022-03-30T12:56:00.473" v="792" actId="20577"/>
          <ac:spMkLst>
            <pc:docMk/>
            <pc:sldMk cId="3460434942" sldId="350"/>
            <ac:spMk id="15" creationId="{EA9E1A72-65B2-46D9-BDBE-547B17FA843E}"/>
          </ac:spMkLst>
        </pc:spChg>
        <pc:spChg chg="mod">
          <ac:chgData name="Pierre-Emmanuel ABA-PEREA" userId="773dbb12-234d-4818-8c74-517a454b792d" providerId="ADAL" clId="{751C17A8-BA52-4C50-95AF-931EF78A536D}" dt="2022-03-30T12:53:40.050" v="762" actId="1035"/>
          <ac:spMkLst>
            <pc:docMk/>
            <pc:sldMk cId="3460434942" sldId="350"/>
            <ac:spMk id="18" creationId="{6C026BA1-E5E0-4264-808A-27D3DD9741C2}"/>
          </ac:spMkLst>
        </pc:spChg>
        <pc:spChg chg="add mod">
          <ac:chgData name="Pierre-Emmanuel ABA-PEREA" userId="773dbb12-234d-4818-8c74-517a454b792d" providerId="ADAL" clId="{751C17A8-BA52-4C50-95AF-931EF78A536D}" dt="2022-03-30T13:05:19.388" v="1035" actId="14100"/>
          <ac:spMkLst>
            <pc:docMk/>
            <pc:sldMk cId="3460434942" sldId="350"/>
            <ac:spMk id="21" creationId="{5D780707-1B9D-4793-BC78-0B2441BBAB92}"/>
          </ac:spMkLst>
        </pc:spChg>
        <pc:spChg chg="del">
          <ac:chgData name="Pierre-Emmanuel ABA-PEREA" userId="773dbb12-234d-4818-8c74-517a454b792d" providerId="ADAL" clId="{751C17A8-BA52-4C50-95AF-931EF78A536D}" dt="2022-03-30T12:52:40.182" v="702" actId="478"/>
          <ac:spMkLst>
            <pc:docMk/>
            <pc:sldMk cId="3460434942" sldId="350"/>
            <ac:spMk id="22" creationId="{18336B7E-4AA6-4704-9BDE-551DF46B5CC4}"/>
          </ac:spMkLst>
        </pc:spChg>
        <pc:spChg chg="mod">
          <ac:chgData name="Pierre-Emmanuel ABA-PEREA" userId="773dbb12-234d-4818-8c74-517a454b792d" providerId="ADAL" clId="{751C17A8-BA52-4C50-95AF-931EF78A536D}" dt="2022-03-30T13:05:05.839" v="1026" actId="20577"/>
          <ac:spMkLst>
            <pc:docMk/>
            <pc:sldMk cId="3460434942" sldId="350"/>
            <ac:spMk id="24" creationId="{C396DC2E-1581-4A34-B0A2-05EFF00765DB}"/>
          </ac:spMkLst>
        </pc:spChg>
        <pc:spChg chg="mod">
          <ac:chgData name="Pierre-Emmanuel ABA-PEREA" userId="773dbb12-234d-4818-8c74-517a454b792d" providerId="ADAL" clId="{751C17A8-BA52-4C50-95AF-931EF78A536D}" dt="2022-03-30T12:56:11.419" v="795" actId="14100"/>
          <ac:spMkLst>
            <pc:docMk/>
            <pc:sldMk cId="3460434942" sldId="350"/>
            <ac:spMk id="25" creationId="{4E0347FD-B519-4D82-8922-C25FCE3BF243}"/>
          </ac:spMkLst>
        </pc:spChg>
        <pc:spChg chg="add del mod">
          <ac:chgData name="Pierre-Emmanuel ABA-PEREA" userId="773dbb12-234d-4818-8c74-517a454b792d" providerId="ADAL" clId="{751C17A8-BA52-4C50-95AF-931EF78A536D}" dt="2022-03-30T12:51:33.326" v="689" actId="478"/>
          <ac:spMkLst>
            <pc:docMk/>
            <pc:sldMk cId="3460434942" sldId="350"/>
            <ac:spMk id="26" creationId="{D8CB60FF-1BBB-487D-8795-1C697F59438C}"/>
          </ac:spMkLst>
        </pc:spChg>
        <pc:cxnChg chg="mod">
          <ac:chgData name="Pierre-Emmanuel ABA-PEREA" userId="773dbb12-234d-4818-8c74-517a454b792d" providerId="ADAL" clId="{751C17A8-BA52-4C50-95AF-931EF78A536D}" dt="2022-03-30T12:54:26.809" v="770" actId="14100"/>
          <ac:cxnSpMkLst>
            <pc:docMk/>
            <pc:sldMk cId="3460434942" sldId="350"/>
            <ac:cxnSpMk id="9" creationId="{7BEF684D-C64F-4570-ACB8-568ACE870BC1}"/>
          </ac:cxnSpMkLst>
        </pc:cxnChg>
        <pc:cxnChg chg="del mod">
          <ac:chgData name="Pierre-Emmanuel ABA-PEREA" userId="773dbb12-234d-4818-8c74-517a454b792d" providerId="ADAL" clId="{751C17A8-BA52-4C50-95AF-931EF78A536D}" dt="2022-03-30T12:52:15.870" v="697" actId="478"/>
          <ac:cxnSpMkLst>
            <pc:docMk/>
            <pc:sldMk cId="3460434942" sldId="350"/>
            <ac:cxnSpMk id="16" creationId="{9ECB6C79-A928-4FC8-AD5F-3260A9BEB712}"/>
          </ac:cxnSpMkLst>
        </pc:cxnChg>
        <pc:cxnChg chg="add mod">
          <ac:chgData name="Pierre-Emmanuel ABA-PEREA" userId="773dbb12-234d-4818-8c74-517a454b792d" providerId="ADAL" clId="{751C17A8-BA52-4C50-95AF-931EF78A536D}" dt="2022-03-30T12:55:42.931" v="786" actId="14100"/>
          <ac:cxnSpMkLst>
            <pc:docMk/>
            <pc:sldMk cId="3460434942" sldId="350"/>
            <ac:cxnSpMk id="19" creationId="{C2F982F9-AFFC-4104-8C6B-712BE8FF8D68}"/>
          </ac:cxnSpMkLst>
        </pc:cxnChg>
        <pc:cxnChg chg="mod">
          <ac:chgData name="Pierre-Emmanuel ABA-PEREA" userId="773dbb12-234d-4818-8c74-517a454b792d" providerId="ADAL" clId="{751C17A8-BA52-4C50-95AF-931EF78A536D}" dt="2022-03-30T12:55:57.460" v="790" actId="14100"/>
          <ac:cxnSpMkLst>
            <pc:docMk/>
            <pc:sldMk cId="3460434942" sldId="350"/>
            <ac:cxnSpMk id="20" creationId="{91F2A900-38B6-41AA-8EFF-6663B0CDCF98}"/>
          </ac:cxnSpMkLst>
        </pc:cxnChg>
        <pc:cxnChg chg="mod">
          <ac:chgData name="Pierre-Emmanuel ABA-PEREA" userId="773dbb12-234d-4818-8c74-517a454b792d" providerId="ADAL" clId="{751C17A8-BA52-4C50-95AF-931EF78A536D}" dt="2022-03-30T12:54:56.322" v="776" actId="14100"/>
          <ac:cxnSpMkLst>
            <pc:docMk/>
            <pc:sldMk cId="3460434942" sldId="350"/>
            <ac:cxnSpMk id="23" creationId="{FEE4A849-BA74-409E-87FE-8362126AE910}"/>
          </ac:cxnSpMkLst>
        </pc:cxnChg>
        <pc:cxnChg chg="add mod">
          <ac:chgData name="Pierre-Emmanuel ABA-PEREA" userId="773dbb12-234d-4818-8c74-517a454b792d" providerId="ADAL" clId="{751C17A8-BA52-4C50-95AF-931EF78A536D}" dt="2022-03-30T12:55:57.460" v="790" actId="14100"/>
          <ac:cxnSpMkLst>
            <pc:docMk/>
            <pc:sldMk cId="3460434942" sldId="350"/>
            <ac:cxnSpMk id="34" creationId="{A5EA722B-7222-4166-A865-A6A6C2E63DF8}"/>
          </ac:cxnSpMkLst>
        </pc:cxnChg>
        <pc:cxnChg chg="add mod">
          <ac:chgData name="Pierre-Emmanuel ABA-PEREA" userId="773dbb12-234d-4818-8c74-517a454b792d" providerId="ADAL" clId="{751C17A8-BA52-4C50-95AF-931EF78A536D}" dt="2022-03-30T12:55:48.363" v="787" actId="1076"/>
          <ac:cxnSpMkLst>
            <pc:docMk/>
            <pc:sldMk cId="3460434942" sldId="350"/>
            <ac:cxnSpMk id="45" creationId="{B4982719-FA6C-4973-80F4-168725FE81E4}"/>
          </ac:cxnSpMkLst>
        </pc:cxnChg>
      </pc:sldChg>
      <pc:sldChg chg="modSp mod">
        <pc:chgData name="Pierre-Emmanuel ABA-PEREA" userId="773dbb12-234d-4818-8c74-517a454b792d" providerId="ADAL" clId="{751C17A8-BA52-4C50-95AF-931EF78A536D}" dt="2022-03-30T07:32:45.930" v="294" actId="20577"/>
        <pc:sldMkLst>
          <pc:docMk/>
          <pc:sldMk cId="269495409" sldId="385"/>
        </pc:sldMkLst>
        <pc:spChg chg="mod">
          <ac:chgData name="Pierre-Emmanuel ABA-PEREA" userId="773dbb12-234d-4818-8c74-517a454b792d" providerId="ADAL" clId="{751C17A8-BA52-4C50-95AF-931EF78A536D}" dt="2022-03-30T07:32:45.930" v="294" actId="20577"/>
          <ac:spMkLst>
            <pc:docMk/>
            <pc:sldMk cId="269495409" sldId="385"/>
            <ac:spMk id="3" creationId="{CDE4589F-3B3A-43FB-8A3D-21E846E49800}"/>
          </ac:spMkLst>
        </pc:spChg>
      </pc:sldChg>
      <pc:sldChg chg="modSp mod">
        <pc:chgData name="Pierre-Emmanuel ABA-PEREA" userId="773dbb12-234d-4818-8c74-517a454b792d" providerId="ADAL" clId="{751C17A8-BA52-4C50-95AF-931EF78A536D}" dt="2022-03-30T07:52:46.183" v="474" actId="20577"/>
        <pc:sldMkLst>
          <pc:docMk/>
          <pc:sldMk cId="2863827357" sldId="387"/>
        </pc:sldMkLst>
        <pc:graphicFrameChg chg="modGraphic">
          <ac:chgData name="Pierre-Emmanuel ABA-PEREA" userId="773dbb12-234d-4818-8c74-517a454b792d" providerId="ADAL" clId="{751C17A8-BA52-4C50-95AF-931EF78A536D}" dt="2022-03-30T07:52:46.183" v="474" actId="20577"/>
          <ac:graphicFrameMkLst>
            <pc:docMk/>
            <pc:sldMk cId="2863827357" sldId="387"/>
            <ac:graphicFrameMk id="7" creationId="{E0D41384-A024-463E-8595-E14C4464F6F7}"/>
          </ac:graphicFrameMkLst>
        </pc:graphicFrameChg>
      </pc:sldChg>
      <pc:sldChg chg="modSp mod">
        <pc:chgData name="Pierre-Emmanuel ABA-PEREA" userId="773dbb12-234d-4818-8c74-517a454b792d" providerId="ADAL" clId="{751C17A8-BA52-4C50-95AF-931EF78A536D}" dt="2022-03-30T13:00:52.624" v="954" actId="313"/>
        <pc:sldMkLst>
          <pc:docMk/>
          <pc:sldMk cId="3774937954" sldId="389"/>
        </pc:sldMkLst>
        <pc:spChg chg="mod">
          <ac:chgData name="Pierre-Emmanuel ABA-PEREA" userId="773dbb12-234d-4818-8c74-517a454b792d" providerId="ADAL" clId="{751C17A8-BA52-4C50-95AF-931EF78A536D}" dt="2022-03-30T13:00:52.624" v="954" actId="313"/>
          <ac:spMkLst>
            <pc:docMk/>
            <pc:sldMk cId="3774937954" sldId="389"/>
            <ac:spMk id="4" creationId="{CA5DB91E-3F7A-4DEC-8D20-080C244AEA8C}"/>
          </ac:spMkLst>
        </pc:spChg>
      </pc:sldChg>
      <pc:sldChg chg="modSp mod">
        <pc:chgData name="Pierre-Emmanuel ABA-PEREA" userId="773dbb12-234d-4818-8c74-517a454b792d" providerId="ADAL" clId="{751C17A8-BA52-4C50-95AF-931EF78A536D}" dt="2022-03-30T06:52:17.306" v="20" actId="20577"/>
        <pc:sldMkLst>
          <pc:docMk/>
          <pc:sldMk cId="4050214202" sldId="391"/>
        </pc:sldMkLst>
        <pc:spChg chg="mod">
          <ac:chgData name="Pierre-Emmanuel ABA-PEREA" userId="773dbb12-234d-4818-8c74-517a454b792d" providerId="ADAL" clId="{751C17A8-BA52-4C50-95AF-931EF78A536D}" dt="2022-03-30T06:52:17.306" v="20" actId="20577"/>
          <ac:spMkLst>
            <pc:docMk/>
            <pc:sldMk cId="4050214202" sldId="391"/>
            <ac:spMk id="2" creationId="{7D3106DD-D38A-4227-97C7-504E1D698009}"/>
          </ac:spMkLst>
        </pc:spChg>
      </pc:sldChg>
      <pc:sldChg chg="del">
        <pc:chgData name="Pierre-Emmanuel ABA-PEREA" userId="773dbb12-234d-4818-8c74-517a454b792d" providerId="ADAL" clId="{751C17A8-BA52-4C50-95AF-931EF78A536D}" dt="2022-03-30T12:56:16.234" v="796" actId="47"/>
        <pc:sldMkLst>
          <pc:docMk/>
          <pc:sldMk cId="1496515670" sldId="394"/>
        </pc:sldMkLst>
      </pc:sldChg>
      <pc:sldChg chg="modSp mod">
        <pc:chgData name="Pierre-Emmanuel ABA-PEREA" userId="773dbb12-234d-4818-8c74-517a454b792d" providerId="ADAL" clId="{751C17A8-BA52-4C50-95AF-931EF78A536D}" dt="2022-03-30T12:59:45.722" v="851" actId="1035"/>
        <pc:sldMkLst>
          <pc:docMk/>
          <pc:sldMk cId="4077790821" sldId="395"/>
        </pc:sldMkLst>
        <pc:spChg chg="mod">
          <ac:chgData name="Pierre-Emmanuel ABA-PEREA" userId="773dbb12-234d-4818-8c74-517a454b792d" providerId="ADAL" clId="{751C17A8-BA52-4C50-95AF-931EF78A536D}" dt="2022-03-30T12:59:45.722" v="851" actId="1035"/>
          <ac:spMkLst>
            <pc:docMk/>
            <pc:sldMk cId="4077790821" sldId="395"/>
            <ac:spMk id="4" creationId="{CA5DB91E-3F7A-4DEC-8D20-080C244AEA8C}"/>
          </ac:spMkLst>
        </pc:spChg>
      </pc:sldChg>
      <pc:sldChg chg="modSp new mod">
        <pc:chgData name="Pierre-Emmanuel ABA-PEREA" userId="773dbb12-234d-4818-8c74-517a454b792d" providerId="ADAL" clId="{751C17A8-BA52-4C50-95AF-931EF78A536D}" dt="2022-03-30T06:54:25.839" v="145" actId="20577"/>
        <pc:sldMkLst>
          <pc:docMk/>
          <pc:sldMk cId="2927253604" sldId="396"/>
        </pc:sldMkLst>
        <pc:spChg chg="mod">
          <ac:chgData name="Pierre-Emmanuel ABA-PEREA" userId="773dbb12-234d-4818-8c74-517a454b792d" providerId="ADAL" clId="{751C17A8-BA52-4C50-95AF-931EF78A536D}" dt="2022-03-30T06:54:25.839" v="145" actId="20577"/>
          <ac:spMkLst>
            <pc:docMk/>
            <pc:sldMk cId="2927253604" sldId="396"/>
            <ac:spMk id="2" creationId="{C2A85BDF-74E2-4B8A-809F-9FBFEDCEAF27}"/>
          </ac:spMkLst>
        </pc:spChg>
        <pc:spChg chg="mod">
          <ac:chgData name="Pierre-Emmanuel ABA-PEREA" userId="773dbb12-234d-4818-8c74-517a454b792d" providerId="ADAL" clId="{751C17A8-BA52-4C50-95AF-931EF78A536D}" dt="2022-03-30T06:52:36.694" v="34" actId="20577"/>
          <ac:spMkLst>
            <pc:docMk/>
            <pc:sldMk cId="2927253604" sldId="396"/>
            <ac:spMk id="3" creationId="{3EBC5997-30BE-4979-8555-9BF070F2D3A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602DCC-9467-4DC7-8C81-455339615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4B9CF7-41B0-4CF5-B312-28D792F96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8859C-B9BA-4BBD-B439-8801C93BBDCB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36E8D5-C76A-4B38-8412-6825181C4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3F9911-7CB9-470A-B7FB-7C09FFC86E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1C593-4150-444E-A5A0-D697A640F7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38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935F0-D874-A943-8DA5-DB94CACE2D0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62FEF-FF82-F848-BED1-22A3347FCC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86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9EDFBAC-6B66-405D-A9C9-1B65E8FCBA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" b="2307"/>
          <a:stretch/>
        </p:blipFill>
        <p:spPr>
          <a:xfrm>
            <a:off x="-13063" y="0"/>
            <a:ext cx="1220506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A758C7-0D81-4435-BB99-AC311E1782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0152" y="2153414"/>
            <a:ext cx="6111078" cy="1198695"/>
          </a:xfrm>
        </p:spPr>
        <p:txBody>
          <a:bodyPr lIns="0" tIns="0" rIns="0" bIns="0" anchor="b">
            <a:noAutofit/>
          </a:bodyPr>
          <a:lstStyle>
            <a:lvl1pPr algn="l">
              <a:defRPr sz="3200" b="1" baseline="0">
                <a:solidFill>
                  <a:schemeClr val="accent2"/>
                </a:solidFill>
                <a:latin typeface="Arial Narrow" panose="020B0604020202020204" pitchFamily="34" charset="0"/>
              </a:defRPr>
            </a:lvl1pPr>
          </a:lstStyle>
          <a:p>
            <a:r>
              <a:rPr lang="fr-FR" dirty="0"/>
              <a:t>TITRE PRESENTATION</a:t>
            </a:r>
            <a:br>
              <a:rPr lang="fr-FR" dirty="0"/>
            </a:br>
            <a:r>
              <a:rPr lang="fr-FR" dirty="0"/>
              <a:t>ARIAL NARROW BOLD 32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C7E2BCE-66AE-4A8F-BC8D-E85B9F71D9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2773" y="3559555"/>
            <a:ext cx="6108660" cy="482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JJ/MM/AAAA – LIEU – PRECISIONS ARIAL NARROW BOLD 18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5CBC5A-12C7-4BF0-92D0-2B4892B65AA3}"/>
              </a:ext>
            </a:extLst>
          </p:cNvPr>
          <p:cNvSpPr txBox="1"/>
          <p:nvPr userDrawn="1"/>
        </p:nvSpPr>
        <p:spPr>
          <a:xfrm>
            <a:off x="2040152" y="4259413"/>
            <a:ext cx="2298855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0" algn="l"/>
            <a:r>
              <a:rPr lang="fr-FR" sz="1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CONTENU CONFIDENTIEL</a:t>
            </a:r>
          </a:p>
        </p:txBody>
      </p:sp>
    </p:spTree>
    <p:extLst>
      <p:ext uri="{BB962C8B-B14F-4D97-AF65-F5344CB8AC3E}">
        <p14:creationId xmlns:p14="http://schemas.microsoft.com/office/powerpoint/2010/main" val="107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A346D3ED-6810-4022-91BC-C98481121DF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/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Premier niveau Arial 22</a:t>
            </a:r>
          </a:p>
          <a:p>
            <a:pPr lvl="1"/>
            <a:r>
              <a:rPr lang="fr-FR" dirty="0"/>
              <a:t>Deuxième niveau Arial 18</a:t>
            </a:r>
          </a:p>
          <a:p>
            <a:pPr lvl="2"/>
            <a:r>
              <a:rPr lang="fr-FR" dirty="0"/>
              <a:t>Troisième niveau Arial 16</a:t>
            </a:r>
          </a:p>
          <a:p>
            <a:pPr lvl="3"/>
            <a:r>
              <a:rPr lang="fr-FR" dirty="0"/>
              <a:t>Quatrième niveau Arial 16</a:t>
            </a:r>
          </a:p>
          <a:p>
            <a:pPr lvl="4"/>
            <a:r>
              <a:rPr lang="fr-FR" dirty="0"/>
              <a:t>Cinquième niveau Arial 16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82D3EB2-8DE0-4D55-93BF-17CF79E4C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646" y="125642"/>
            <a:ext cx="11209896" cy="5418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ARIAL NARROW 28</a:t>
            </a:r>
            <a:endParaRPr lang="en-US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ABD275B5-B1B4-45C0-B632-DA4C526F8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034" y="6412637"/>
            <a:ext cx="1020101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F7B0A8DA-6084-4533-96AC-578AAC7CA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522" y="6412637"/>
            <a:ext cx="2090877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4C1085E4-6D83-45AB-AA1B-46D45E996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9523" y="6412637"/>
            <a:ext cx="486686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5FABA1-EC10-4A08-9574-E533688787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1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DA947-96C6-441E-8993-EF3BF97DE56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36A67F-39A7-4EC6-B01B-D0B99E127AC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47" y="2568504"/>
            <a:ext cx="6662255" cy="46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069BF4-FD4F-4385-8F33-4447A7567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5" y="5749010"/>
            <a:ext cx="2773967" cy="784040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6F1F5A-65E3-4B64-8071-92ADB13F4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4247" y="3004199"/>
            <a:ext cx="6661150" cy="226898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just">
              <a:spcBef>
                <a:spcPts val="600"/>
              </a:spcBef>
              <a:buClr>
                <a:schemeClr val="accent2"/>
              </a:buClr>
              <a:buFontTx/>
              <a:buNone/>
              <a:defRPr sz="2000" b="0" i="1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2000" i="1">
                <a:solidFill>
                  <a:srgbClr val="606871"/>
                </a:solidFill>
                <a:latin typeface="Arial Narrow" panose="020B0606020202030204" pitchFamily="34" charset="0"/>
              </a:defRPr>
            </a:lvl2pPr>
          </a:lstStyle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r-FR" dirty="0"/>
              <a:t>Sous-titre de section Arial Narrow Italic 20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r-FR" dirty="0"/>
              <a:t>Sous-titre de section Arial Narrow Italic 20</a:t>
            </a:r>
          </a:p>
          <a:p>
            <a:pPr marL="342900" marR="0" lvl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fr-FR" dirty="0"/>
              <a:t>Sous-titre de section Arial Narrow Italic 20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CFD05238-17F1-4557-A4D9-59C28EFE33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4247" y="1332194"/>
            <a:ext cx="6661150" cy="123631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2000" i="1">
                <a:solidFill>
                  <a:srgbClr val="606871"/>
                </a:solidFill>
                <a:latin typeface="Arial Narrow" panose="020B0606020202030204" pitchFamily="34" charset="0"/>
              </a:defRPr>
            </a:lvl2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SECTION ARIAL NARROW BOLD 24</a:t>
            </a:r>
          </a:p>
        </p:txBody>
      </p:sp>
    </p:spTree>
    <p:extLst>
      <p:ext uri="{BB962C8B-B14F-4D97-AF65-F5344CB8AC3E}">
        <p14:creationId xmlns:p14="http://schemas.microsoft.com/office/powerpoint/2010/main" val="325791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lide, titre de section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D14A84-FCAD-4F05-AC41-54169126BA88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770709" y="446794"/>
            <a:ext cx="11196834" cy="246787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 section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narrow</a:t>
            </a:r>
            <a:r>
              <a:rPr lang="fr-FR" dirty="0"/>
              <a:t> 18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7003F21-49EE-4AB4-AF17-A5D33428B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9" y="125891"/>
            <a:ext cx="11196833" cy="3080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ARIAL NARROW 28</a:t>
            </a:r>
            <a:endParaRPr lang="en-US" dirty="0"/>
          </a:p>
        </p:txBody>
      </p:sp>
      <p:sp>
        <p:nvSpPr>
          <p:cNvPr id="17" name="Espace réservé du contenu 14">
            <a:extLst>
              <a:ext uri="{FF2B5EF4-FFF2-40B4-BE49-F238E27FC236}">
                <a16:creationId xmlns:a16="http://schemas.microsoft.com/office/drawing/2014/main" id="{9666CAE8-9C3E-4CAD-A2AC-BECDA83DD45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4458" y="1214651"/>
            <a:ext cx="11743084" cy="4967784"/>
          </a:xfrm>
        </p:spPr>
        <p:txBody>
          <a:bodyPr>
            <a:noAutofit/>
          </a:bodyPr>
          <a:lstStyle>
            <a:lvl1pPr algn="just">
              <a:defRPr sz="2200"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Premier niveau Arial 22</a:t>
            </a:r>
          </a:p>
          <a:p>
            <a:pPr lvl="1"/>
            <a:r>
              <a:rPr lang="fr-FR" dirty="0"/>
              <a:t>Deuxième niveau Arial 18</a:t>
            </a:r>
          </a:p>
          <a:p>
            <a:pPr lvl="2"/>
            <a:r>
              <a:rPr lang="fr-FR" dirty="0"/>
              <a:t>Troisième niveau Arial 16</a:t>
            </a:r>
          </a:p>
          <a:p>
            <a:pPr lvl="3"/>
            <a:r>
              <a:rPr lang="fr-FR" dirty="0"/>
              <a:t>Quatrième niveau Arial 16</a:t>
            </a:r>
          </a:p>
          <a:p>
            <a:pPr lvl="4"/>
            <a:r>
              <a:rPr lang="fr-FR" dirty="0"/>
              <a:t>Cinquième niveau Arial 16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D94D35C0-E8F2-4050-A2B4-11FC07776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034" y="6412637"/>
            <a:ext cx="1020101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B5AA7DF-7479-4BA5-A25D-0D508990F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522" y="6412637"/>
            <a:ext cx="2090877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19" name="Espace réservé du numéro de diapositive 6">
            <a:extLst>
              <a:ext uri="{FF2B5EF4-FFF2-40B4-BE49-F238E27FC236}">
                <a16:creationId xmlns:a16="http://schemas.microsoft.com/office/drawing/2014/main" id="{DB5FB071-1633-46AB-B6E3-6D4B5EF1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9523" y="6412637"/>
            <a:ext cx="486686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5FABA1-EC10-4A08-9574-E533688787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2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û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71EF94-17EB-41AF-8055-FE89C7D30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394" y="116198"/>
            <a:ext cx="11262148" cy="5418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TITRE ARIAL NAROW 28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33F8B8B-A077-43FB-B24C-03F35541C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2"/>
          <a:stretch/>
        </p:blipFill>
        <p:spPr>
          <a:xfrm>
            <a:off x="10919277" y="6382571"/>
            <a:ext cx="1048265" cy="365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CDBA24-05AB-4EBE-9FDD-3897C38B91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7" y="116198"/>
            <a:ext cx="460215" cy="54181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33570-7492-466B-91E1-1306DD2A8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034" y="6412637"/>
            <a:ext cx="1020101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3EA7B3-63E9-4DFC-AE1C-63707CCF0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522" y="6412637"/>
            <a:ext cx="2090877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78EBBC-C061-40A3-B2CF-BC1DA472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9523" y="6412637"/>
            <a:ext cx="486686" cy="365125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5FABA1-EC10-4A08-9574-E5336887879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E7497B2-3FCE-4EEB-BCCA-97887DEE8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458" y="1090246"/>
            <a:ext cx="11743084" cy="5092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86E999-BD42-494F-8C76-E2FF1911F3EC}"/>
              </a:ext>
            </a:extLst>
          </p:cNvPr>
          <p:cNvSpPr txBox="1"/>
          <p:nvPr userDrawn="1"/>
        </p:nvSpPr>
        <p:spPr>
          <a:xfrm>
            <a:off x="6054201" y="6518255"/>
            <a:ext cx="1207186" cy="153888"/>
          </a:xfrm>
          <a:prstGeom prst="rect">
            <a:avLst/>
          </a:prstGeom>
          <a:noFill/>
        </p:spPr>
        <p:txBody>
          <a:bodyPr wrap="square" tIns="0" bIns="0" anchor="b" anchorCtr="0">
            <a:spAutoFit/>
          </a:bodyPr>
          <a:lstStyle/>
          <a:p>
            <a:pPr lvl="0" algn="l"/>
            <a:r>
              <a:rPr lang="fr-FR" sz="1000" b="0" dirty="0">
                <a:solidFill>
                  <a:schemeClr val="accent2"/>
                </a:solidFill>
                <a:latin typeface="+mj-lt"/>
              </a:rPr>
              <a:t>CONFIDENTIEL</a:t>
            </a:r>
            <a:endParaRPr lang="fr-FR" sz="2400" b="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94CF4DE-8AD9-4D1E-A250-7A4D353C955C}"/>
              </a:ext>
            </a:extLst>
          </p:cNvPr>
          <p:cNvCxnSpPr>
            <a:cxnSpLocks/>
          </p:cNvCxnSpPr>
          <p:nvPr userDrawn="1"/>
        </p:nvCxnSpPr>
        <p:spPr>
          <a:xfrm flipV="1">
            <a:off x="7192317" y="6451199"/>
            <a:ext cx="0" cy="288000"/>
          </a:xfrm>
          <a:prstGeom prst="line">
            <a:avLst/>
          </a:prstGeom>
          <a:ln>
            <a:solidFill>
              <a:srgbClr val="606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C7B1F35-9117-4097-B19E-9C1FE4D187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326160" y="6451199"/>
            <a:ext cx="0" cy="288000"/>
          </a:xfrm>
          <a:prstGeom prst="line">
            <a:avLst/>
          </a:prstGeom>
          <a:ln>
            <a:solidFill>
              <a:srgbClr val="606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AE1750B-8F33-422F-BC7F-66C42155B88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24212" y="6451199"/>
            <a:ext cx="0" cy="288000"/>
          </a:xfrm>
          <a:prstGeom prst="line">
            <a:avLst/>
          </a:prstGeom>
          <a:ln>
            <a:solidFill>
              <a:srgbClr val="606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33EAEC2-A9AC-4484-8532-83B620D10F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57894" y="6451199"/>
            <a:ext cx="0" cy="288000"/>
          </a:xfrm>
          <a:prstGeom prst="line">
            <a:avLst/>
          </a:prstGeom>
          <a:ln>
            <a:solidFill>
              <a:srgbClr val="606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5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6" r:id="rId3"/>
    <p:sldLayoutId id="2147483679" r:id="rId4"/>
    <p:sldLayoutId id="2147483673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i="0" kern="1200" cap="all" baseline="0">
          <a:solidFill>
            <a:srgbClr val="616C7A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ü"/>
        <a:defRPr sz="1600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114247" y="3004199"/>
            <a:ext cx="6661150" cy="2268982"/>
          </a:xfrm>
        </p:spPr>
        <p:txBody>
          <a:bodyPr/>
          <a:lstStyle/>
          <a:p>
            <a:r>
              <a:rPr lang="fr-FR" dirty="0" err="1"/>
              <a:t>REchargement</a:t>
            </a:r>
            <a:r>
              <a:rPr lang="fr-FR" dirty="0"/>
              <a:t> de </a:t>
            </a:r>
            <a:r>
              <a:rPr lang="fr-FR" dirty="0" err="1"/>
              <a:t>CYlindre</a:t>
            </a:r>
            <a:r>
              <a:rPr lang="fr-FR" dirty="0"/>
              <a:t> de </a:t>
            </a:r>
            <a:r>
              <a:rPr lang="fr-FR" dirty="0" err="1"/>
              <a:t>LAMinage</a:t>
            </a:r>
            <a:endParaRPr lang="fr-FR" dirty="0"/>
          </a:p>
          <a:p>
            <a:r>
              <a:rPr lang="fr-FR" dirty="0" err="1"/>
              <a:t>Surfacing</a:t>
            </a:r>
            <a:r>
              <a:rPr lang="fr-FR" dirty="0"/>
              <a:t> of Rolling Mills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2DA148B-3740-4E99-999F-4B355F05A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14247" y="1332194"/>
            <a:ext cx="6661150" cy="1236310"/>
          </a:xfrm>
        </p:spPr>
        <p:txBody>
          <a:bodyPr/>
          <a:lstStyle/>
          <a:p>
            <a:r>
              <a:rPr lang="fr-FR" dirty="0"/>
              <a:t>RECYLAM (EN version)</a:t>
            </a:r>
          </a:p>
        </p:txBody>
      </p:sp>
    </p:spTree>
    <p:extLst>
      <p:ext uri="{BB962C8B-B14F-4D97-AF65-F5344CB8AC3E}">
        <p14:creationId xmlns:p14="http://schemas.microsoft.com/office/powerpoint/2010/main" val="289319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48D14E-7AF5-4C36-94C4-8E63D783D6C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Rechargement de cylindre de laminage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EF0F9C-C2C8-4006-9C00-2BA1B56B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Éléments de cahier des charges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5DB91E-3F7A-4DEC-8D20-080C244AE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4458" y="921036"/>
            <a:ext cx="11743084" cy="4967784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/>
              <a:t>Cahier des charges similaire ARCELROMITTAL – CONSTELLIUM – APERAM</a:t>
            </a:r>
          </a:p>
          <a:p>
            <a:pPr marL="0" indent="0">
              <a:buNone/>
            </a:pPr>
            <a:r>
              <a:rPr lang="fr-FR" sz="1800" b="1" dirty="0"/>
              <a:t>Pour des cylindres de 400 à 600mm de diamètre et 1 à 2,3m de largeur de portée :</a:t>
            </a:r>
          </a:p>
          <a:p>
            <a:r>
              <a:rPr lang="fr-FR" sz="1800" dirty="0"/>
              <a:t>Temps de dépôt compatible avec les cadences industrielles</a:t>
            </a:r>
          </a:p>
          <a:p>
            <a:r>
              <a:rPr lang="fr-FR" sz="1800" dirty="0"/>
              <a:t>Coût de fabrication du rouleau &lt;20k€</a:t>
            </a:r>
          </a:p>
          <a:p>
            <a:r>
              <a:rPr lang="fr-FR" sz="1800" dirty="0"/>
              <a:t>Épaisseur de rechargement: 30 à 50mm sur toute la portée, contrainte de hertz étendue sous la surface (max à 7mm)</a:t>
            </a:r>
          </a:p>
          <a:p>
            <a:r>
              <a:rPr lang="fr-FR" sz="1800" dirty="0"/>
              <a:t>Absence de fissure</a:t>
            </a:r>
          </a:p>
          <a:p>
            <a:r>
              <a:rPr lang="fr-FR" sz="1800" dirty="0"/>
              <a:t>Dureté: 800 à 900 HV30 en fin de process (dépôt + éventuel post-traitement)</a:t>
            </a:r>
          </a:p>
          <a:p>
            <a:r>
              <a:rPr lang="fr-FR" sz="1800" dirty="0"/>
              <a:t>Surface rectifiable, Ra de 0,4 à 2,3µm</a:t>
            </a:r>
          </a:p>
          <a:p>
            <a:r>
              <a:rPr lang="fr-FR" sz="1800" dirty="0"/>
              <a:t>Homogénéité de la résistance mécanique, de la résistance à l’usure et résistance à l’indentation.</a:t>
            </a:r>
          </a:p>
          <a:p>
            <a:r>
              <a:rPr lang="fr-FR" sz="1800" dirty="0"/>
              <a:t>Moins de 0,5% de porosité (CONSTELLIUM),</a:t>
            </a:r>
          </a:p>
          <a:p>
            <a:r>
              <a:rPr lang="fr-FR" sz="1800" dirty="0"/>
              <a:t>Absence de marque sur la matière laminée.</a:t>
            </a:r>
          </a:p>
          <a:p>
            <a:r>
              <a:rPr lang="fr-FR" sz="1800" dirty="0"/>
              <a:t>Resistance à des surchauffes locales de 200°C et aux incidents ponctuels en pointe à 850°C</a:t>
            </a:r>
          </a:p>
          <a:p>
            <a:r>
              <a:rPr lang="fr-FR" sz="1800" dirty="0"/>
              <a:t>Matériau du substrat </a:t>
            </a:r>
            <a:r>
              <a:rPr lang="fr-FR" sz="1800" dirty="0">
                <a:sym typeface="Wingdings" panose="05000000000000000000" pitchFamily="2" charset="2"/>
              </a:rPr>
              <a:t> propriété mécanique en torsion  idéalement réutiliser les cylindres existants.</a:t>
            </a:r>
            <a:endParaRPr lang="fr-FR" sz="1800" dirty="0"/>
          </a:p>
          <a:p>
            <a:endParaRPr lang="fr-FR" sz="18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9CC72-940E-4EE9-9339-5D084FD37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85AA4E-5655-4E91-8BF5-8EDBCF1DE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613C7E-6849-43D9-A357-D9CAEB689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79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742319D-AA79-4801-AE09-4F4763A4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Studied processes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7263C-1348-4D5B-B6C7-71500A4C74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JJ/MM/AAAA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04521C-E2A3-422D-82B9-709D6DB3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Comité Technique sur Projets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CA6E9-0506-4C49-9DAA-B4AC137C8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E0D41384-A024-463E-8595-E14C4464F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42265"/>
              </p:ext>
            </p:extLst>
          </p:nvPr>
        </p:nvGraphicFramePr>
        <p:xfrm>
          <a:off x="370980" y="807547"/>
          <a:ext cx="11209896" cy="47156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02474">
                  <a:extLst>
                    <a:ext uri="{9D8B030D-6E8A-4147-A177-3AD203B41FA5}">
                      <a16:colId xmlns:a16="http://schemas.microsoft.com/office/drawing/2014/main" val="4267885062"/>
                    </a:ext>
                  </a:extLst>
                </a:gridCol>
                <a:gridCol w="2802474">
                  <a:extLst>
                    <a:ext uri="{9D8B030D-6E8A-4147-A177-3AD203B41FA5}">
                      <a16:colId xmlns:a16="http://schemas.microsoft.com/office/drawing/2014/main" val="1599090386"/>
                    </a:ext>
                  </a:extLst>
                </a:gridCol>
                <a:gridCol w="2802474">
                  <a:extLst>
                    <a:ext uri="{9D8B030D-6E8A-4147-A177-3AD203B41FA5}">
                      <a16:colId xmlns:a16="http://schemas.microsoft.com/office/drawing/2014/main" val="4284828338"/>
                    </a:ext>
                  </a:extLst>
                </a:gridCol>
                <a:gridCol w="2802474">
                  <a:extLst>
                    <a:ext uri="{9D8B030D-6E8A-4147-A177-3AD203B41FA5}">
                      <a16:colId xmlns:a16="http://schemas.microsoft.com/office/drawing/2014/main" val="3791893675"/>
                    </a:ext>
                  </a:extLst>
                </a:gridCol>
              </a:tblGrid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Process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Wire - 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Wire -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Powder - Laser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07899"/>
                  </a:ext>
                </a:extLst>
              </a:tr>
              <a:tr h="717287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Maximum deposition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Up to 15kg/h (with FRONIUS Twin)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8kg/h depending on the deposition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12kg/h with laser cladding (TECHNOGENIA)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42094"/>
                  </a:ext>
                </a:extLst>
              </a:tr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Deposition equipment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45k€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400k€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350k€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92076"/>
                  </a:ext>
                </a:extLst>
              </a:tr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Substrate dissolution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Significant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72293"/>
                  </a:ext>
                </a:extLst>
              </a:tr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Porosity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3854"/>
                  </a:ext>
                </a:extLst>
              </a:tr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Spatial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2 – 6mm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2mm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fittable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60670"/>
                  </a:ext>
                </a:extLst>
              </a:tr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Additive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Specific wires (limitation with cored wires)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All type of wires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Powder &lt;20µm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332054"/>
                  </a:ext>
                </a:extLst>
              </a:tr>
              <a:tr h="568015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Subcontractors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IS, IM, VOESTALPINE BOHLER, FRONIUS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IS, IM, IREPA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TECHNOGENIA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9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82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9F5C64-F39D-4D2B-8496-0199357CB7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materials</a:t>
            </a:r>
            <a:r>
              <a:rPr lang="fr-FR" dirty="0"/>
              <a:t> to test:</a:t>
            </a:r>
          </a:p>
          <a:p>
            <a:pPr lvl="1"/>
            <a:r>
              <a:rPr lang="fr-FR" dirty="0"/>
              <a:t>High speed </a:t>
            </a:r>
            <a:r>
              <a:rPr lang="fr-FR" dirty="0" err="1"/>
              <a:t>steel</a:t>
            </a:r>
            <a:endParaRPr lang="fr-FR" dirty="0"/>
          </a:p>
          <a:p>
            <a:pPr lvl="1"/>
            <a:r>
              <a:rPr lang="fr-FR" dirty="0" err="1"/>
              <a:t>Chromium</a:t>
            </a:r>
            <a:r>
              <a:rPr lang="fr-FR" dirty="0"/>
              <a:t> </a:t>
            </a:r>
            <a:r>
              <a:rPr lang="fr-FR" dirty="0" err="1"/>
              <a:t>enriched</a:t>
            </a:r>
            <a:r>
              <a:rPr lang="fr-FR" dirty="0"/>
              <a:t> </a:t>
            </a:r>
            <a:r>
              <a:rPr lang="fr-FR" dirty="0" err="1"/>
              <a:t>cast</a:t>
            </a:r>
            <a:r>
              <a:rPr lang="fr-FR" dirty="0"/>
              <a:t> </a:t>
            </a:r>
            <a:r>
              <a:rPr lang="fr-FR" dirty="0" err="1"/>
              <a:t>iron</a:t>
            </a:r>
            <a:endParaRPr lang="fr-FR" dirty="0"/>
          </a:p>
          <a:p>
            <a:pPr lvl="1"/>
            <a:r>
              <a:rPr lang="fr-FR" dirty="0" err="1"/>
              <a:t>Cored</a:t>
            </a:r>
            <a:r>
              <a:rPr lang="fr-FR" dirty="0"/>
              <a:t> </a:t>
            </a:r>
            <a:r>
              <a:rPr lang="fr-FR" dirty="0" err="1"/>
              <a:t>wires</a:t>
            </a:r>
            <a:endParaRPr lang="fr-FR" dirty="0"/>
          </a:p>
          <a:p>
            <a:pPr lvl="1"/>
            <a:r>
              <a:rPr lang="fr-FR" dirty="0"/>
              <a:t>W </a:t>
            </a:r>
            <a:r>
              <a:rPr lang="fr-FR" dirty="0" err="1"/>
              <a:t>carbides</a:t>
            </a:r>
            <a:r>
              <a:rPr lang="fr-FR" dirty="0"/>
              <a:t> </a:t>
            </a:r>
            <a:r>
              <a:rPr lang="fr-FR" dirty="0" err="1"/>
              <a:t>powders</a:t>
            </a:r>
            <a:r>
              <a:rPr lang="fr-FR" dirty="0"/>
              <a:t> for laser </a:t>
            </a:r>
            <a:r>
              <a:rPr lang="fr-FR" dirty="0" err="1"/>
              <a:t>cladding</a:t>
            </a:r>
            <a:endParaRPr lang="fr-FR" dirty="0"/>
          </a:p>
          <a:p>
            <a:pPr lvl="1"/>
            <a:r>
              <a:rPr lang="fr-FR" dirty="0"/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Suppliers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Wires</a:t>
            </a:r>
            <a:r>
              <a:rPr lang="fr-FR" dirty="0"/>
              <a:t>: VOESTALIPNE BOHLER, SELECTARC, WELDING ALLOYS</a:t>
            </a:r>
          </a:p>
          <a:p>
            <a:pPr lvl="1"/>
            <a:r>
              <a:rPr lang="fr-FR" dirty="0"/>
              <a:t>Powders: TECHNOGENIA, IRT M2P, GKN, HOGANAS, SANDVIK, OERLIKON…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A8337F-E7BC-458C-A46F-72B85477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Materials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1CCE19-6FA9-4791-A67B-8A64718619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3210A-697A-4CC3-AA97-FF473A600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4C5555-A4F7-4B33-A5A3-C77BA5EA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11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0F4B63-340E-476B-BC3B-424D1538917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err="1"/>
              <a:t>Sufacing</a:t>
            </a:r>
            <a:r>
              <a:rPr lang="fr-FR" dirty="0"/>
              <a:t> of </a:t>
            </a:r>
            <a:r>
              <a:rPr lang="fr-FR" dirty="0" err="1"/>
              <a:t>rolling</a:t>
            </a:r>
            <a:r>
              <a:rPr lang="fr-FR" dirty="0"/>
              <a:t> </a:t>
            </a:r>
            <a:r>
              <a:rPr lang="fr-FR" dirty="0" err="1"/>
              <a:t>mills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RECYLAM </a:t>
            </a:r>
            <a:r>
              <a:rPr lang="fr-FR" dirty="0" err="1"/>
              <a:t>Step</a:t>
            </a:r>
            <a:r>
              <a:rPr lang="fr-FR" dirty="0"/>
              <a:t> 1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F03BD85-DE8F-4257-860B-4C049536C1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4458" y="1214651"/>
            <a:ext cx="5271178" cy="4967784"/>
          </a:xfrm>
        </p:spPr>
        <p:txBody>
          <a:bodyPr/>
          <a:lstStyle/>
          <a:p>
            <a:r>
              <a:rPr lang="fr-FR" sz="2000" b="1" dirty="0"/>
              <a:t>Budget : 76 – 114 k€ </a:t>
            </a:r>
            <a:r>
              <a:rPr lang="fr-FR" dirty="0"/>
              <a:t>(45%PIA)</a:t>
            </a:r>
          </a:p>
          <a:p>
            <a:pPr lvl="1"/>
            <a:r>
              <a:rPr lang="fr-FR" dirty="0"/>
              <a:t>Duration : 8 mois</a:t>
            </a:r>
          </a:p>
          <a:p>
            <a:pPr lvl="1" algn="l"/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01/05/22</a:t>
            </a:r>
          </a:p>
          <a:p>
            <a:pPr marL="457189" lvl="1" indent="0">
              <a:buNone/>
            </a:pPr>
            <a:endParaRPr lang="fr-FR" sz="1000" dirty="0"/>
          </a:p>
          <a:p>
            <a:r>
              <a:rPr lang="fr-FR" sz="2000" b="1" dirty="0" err="1"/>
              <a:t>Partners</a:t>
            </a:r>
            <a:r>
              <a:rPr lang="fr-FR" sz="2000" b="1" dirty="0"/>
              <a:t> : 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EACF68-D0A1-462B-95F3-E6B2D01CAE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15F3B-CD6A-4143-A1A6-DA84EA0D7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60A46-1C60-B64F-B7F1-13A48FAF1287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2FAC07D-0E88-4036-9A23-96A0FF786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581249"/>
              </p:ext>
            </p:extLst>
          </p:nvPr>
        </p:nvGraphicFramePr>
        <p:xfrm>
          <a:off x="550605" y="3075406"/>
          <a:ext cx="2978484" cy="3029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8040">
                  <a:extLst>
                    <a:ext uri="{9D8B030D-6E8A-4147-A177-3AD203B41FA5}">
                      <a16:colId xmlns:a16="http://schemas.microsoft.com/office/drawing/2014/main" val="674938296"/>
                    </a:ext>
                  </a:extLst>
                </a:gridCol>
                <a:gridCol w="910444">
                  <a:extLst>
                    <a:ext uri="{9D8B030D-6E8A-4147-A177-3AD203B41FA5}">
                      <a16:colId xmlns:a16="http://schemas.microsoft.com/office/drawing/2014/main" val="89578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Financial contributions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89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ARCELORMITTAL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266448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CONSTELLIUM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586558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APERAM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192700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TECHNOGENIA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21947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RMS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92387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300603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IRT M2P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34751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>
                          <a:solidFill>
                            <a:schemeClr val="bg1"/>
                          </a:solidFill>
                        </a:rPr>
                        <a:t>Sum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 of contributions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4333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6CBD187-03BD-4FFD-8D80-61EC6393AA1F}"/>
              </a:ext>
            </a:extLst>
          </p:cNvPr>
          <p:cNvSpPr txBox="1"/>
          <p:nvPr/>
        </p:nvSpPr>
        <p:spPr>
          <a:xfrm>
            <a:off x="4585668" y="2323375"/>
            <a:ext cx="7381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12 - 23 k€ for administrative </a:t>
            </a:r>
            <a:r>
              <a:rPr lang="fr-FR" dirty="0" err="1">
                <a:sym typeface="Wingdings" panose="05000000000000000000" pitchFamily="2" charset="2"/>
              </a:rPr>
              <a:t>work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submission</a:t>
            </a:r>
            <a:r>
              <a:rPr lang="fr-FR" dirty="0">
                <a:sym typeface="Wingdings" panose="05000000000000000000" pitchFamily="2" charset="2"/>
              </a:rPr>
              <a:t> to ANR, </a:t>
            </a:r>
            <a:r>
              <a:rPr lang="fr-FR" dirty="0" err="1">
                <a:sym typeface="Wingdings" panose="05000000000000000000" pitchFamily="2" charset="2"/>
              </a:rPr>
              <a:t>reporting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financial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regulation</a:t>
            </a:r>
            <a:r>
              <a:rPr lang="fr-FR" dirty="0">
                <a:sym typeface="Wingdings" panose="05000000000000000000" pitchFamily="2" charset="2"/>
              </a:rPr>
              <a:t>, …)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10 k€ for </a:t>
            </a:r>
            <a:r>
              <a:rPr lang="fr-FR" dirty="0" err="1">
                <a:sym typeface="Wingdings" panose="05000000000000000000" pitchFamily="2" charset="2"/>
              </a:rPr>
              <a:t>project</a:t>
            </a:r>
            <a:r>
              <a:rPr lang="fr-FR" dirty="0">
                <a:sym typeface="Wingdings" panose="05000000000000000000" pitchFamily="2" charset="2"/>
              </a:rPr>
              <a:t> management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5 - 10 k€ for </a:t>
            </a:r>
            <a:r>
              <a:rPr lang="fr-FR" dirty="0" err="1">
                <a:sym typeface="Wingdings" panose="05000000000000000000" pitchFamily="2" charset="2"/>
              </a:rPr>
              <a:t>materials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supply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substrate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powders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wires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25 – 36 k€ for </a:t>
            </a:r>
            <a:r>
              <a:rPr lang="fr-FR" dirty="0" err="1">
                <a:sym typeface="Wingdings" panose="05000000000000000000" pitchFamily="2" charset="2"/>
              </a:rPr>
              <a:t>manufacturing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specimen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collecting</a:t>
            </a:r>
            <a:r>
              <a:rPr lang="fr-FR" dirty="0">
                <a:sym typeface="Wingdings" panose="05000000000000000000" pitchFamily="2" charset="2"/>
              </a:rPr>
              <a:t> process </a:t>
            </a:r>
            <a:r>
              <a:rPr lang="fr-FR" dirty="0" err="1">
                <a:sym typeface="Wingdings" panose="05000000000000000000" pitchFamily="2" charset="2"/>
              </a:rPr>
              <a:t>parameters</a:t>
            </a:r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9 – 20 k€ for </a:t>
            </a:r>
            <a:r>
              <a:rPr lang="fr-FR" dirty="0" err="1">
                <a:sym typeface="Wingdings" panose="05000000000000000000" pitchFamily="2" charset="2"/>
              </a:rPr>
              <a:t>analysis</a:t>
            </a:r>
            <a:r>
              <a:rPr lang="fr-FR" dirty="0">
                <a:sym typeface="Wingdings" panose="05000000000000000000" pitchFamily="2" charset="2"/>
              </a:rPr>
              <a:t> of the </a:t>
            </a:r>
            <a:r>
              <a:rPr lang="fr-FR" dirty="0" err="1">
                <a:sym typeface="Wingdings" panose="05000000000000000000" pitchFamily="2" charset="2"/>
              </a:rPr>
              <a:t>surfaced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specimen</a:t>
            </a:r>
            <a:endParaRPr lang="fr-FR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15 k€ for the structuration of the </a:t>
            </a:r>
            <a:r>
              <a:rPr lang="fr-FR" dirty="0" err="1">
                <a:sym typeface="Wingdings" panose="05000000000000000000" pitchFamily="2" charset="2"/>
              </a:rPr>
              <a:t>research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project</a:t>
            </a:r>
            <a:r>
              <a:rPr lang="fr-FR" dirty="0">
                <a:sym typeface="Wingdings" panose="05000000000000000000" pitchFamily="2" charset="2"/>
              </a:rPr>
              <a:t> (</a:t>
            </a:r>
            <a:r>
              <a:rPr lang="fr-FR" dirty="0" err="1">
                <a:sym typeface="Wingdings" panose="05000000000000000000" pitchFamily="2" charset="2"/>
              </a:rPr>
              <a:t>optional</a:t>
            </a:r>
            <a:r>
              <a:rPr lang="fr-FR" dirty="0">
                <a:sym typeface="Wingdings" panose="05000000000000000000" pitchFamily="2" charset="2"/>
              </a:rPr>
              <a:t>: GO-NOGO)  if NOGO: more </a:t>
            </a:r>
            <a:r>
              <a:rPr lang="fr-FR" dirty="0" err="1">
                <a:sym typeface="Wingdings" panose="05000000000000000000" pitchFamily="2" charset="2"/>
              </a:rPr>
              <a:t>analysis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91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A85BDF-74E2-4B8A-809F-9FBFEDCEAF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err="1"/>
              <a:t>Letter</a:t>
            </a:r>
            <a:r>
              <a:rPr lang="fr-FR" dirty="0"/>
              <a:t> of </a:t>
            </a:r>
            <a:r>
              <a:rPr lang="fr-FR" dirty="0" err="1"/>
              <a:t>intent</a:t>
            </a:r>
            <a:endParaRPr lang="fr-FR" dirty="0"/>
          </a:p>
          <a:p>
            <a:endParaRPr lang="fr-FR" dirty="0"/>
          </a:p>
          <a:p>
            <a:r>
              <a:rPr lang="fr-FR" dirty="0"/>
              <a:t>NDA</a:t>
            </a:r>
          </a:p>
          <a:p>
            <a:endParaRPr lang="fr-FR" dirty="0"/>
          </a:p>
          <a:p>
            <a:r>
              <a:rPr lang="fr-FR" dirty="0" err="1"/>
              <a:t>Submission</a:t>
            </a:r>
            <a:r>
              <a:rPr lang="fr-FR" dirty="0"/>
              <a:t> of the </a:t>
            </a:r>
            <a:r>
              <a:rPr lang="fr-FR" dirty="0" err="1"/>
              <a:t>project</a:t>
            </a:r>
            <a:r>
              <a:rPr lang="fr-FR" dirty="0"/>
              <a:t> to ANR</a:t>
            </a:r>
          </a:p>
          <a:p>
            <a:endParaRPr lang="fr-FR" dirty="0"/>
          </a:p>
          <a:p>
            <a:r>
              <a:rPr lang="fr-FR" dirty="0" err="1"/>
              <a:t>Contracting</a:t>
            </a:r>
            <a:r>
              <a:rPr lang="fr-FR" dirty="0"/>
              <a:t> partnership</a:t>
            </a:r>
          </a:p>
          <a:p>
            <a:endParaRPr lang="fr-FR" dirty="0"/>
          </a:p>
          <a:p>
            <a:r>
              <a:rPr lang="fr-FR" dirty="0"/>
              <a:t>Kick-off meeting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BC5997-30BE-4979-8555-9BF070F2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next</a:t>
            </a:r>
            <a:r>
              <a:rPr lang="fr-FR" dirty="0"/>
              <a:t>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6894DD-FC18-4630-9B72-FAE5BF2C6D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656B9A-B0BC-4524-B8B5-F6E4EF1AF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87D7FD-70AC-4D9F-8041-7D2AE43ED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25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4294967295"/>
          </p:nvPr>
        </p:nvSpPr>
        <p:spPr>
          <a:xfrm>
            <a:off x="1577009" y="4172742"/>
            <a:ext cx="2525911" cy="8448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400" dirty="0">
                <a:solidFill>
                  <a:schemeClr val="tx2"/>
                </a:solidFill>
              </a:rPr>
              <a:t>Pour plus d’informations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>
                <a:solidFill>
                  <a:schemeClr val="tx2"/>
                </a:solidFill>
              </a:rPr>
              <a:t>contact@irt-m2p.fr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>
                <a:solidFill>
                  <a:schemeClr val="tx2"/>
                </a:solidFill>
              </a:rPr>
              <a:t>03 72 39 50 85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66134" y="5364731"/>
            <a:ext cx="2525911" cy="523220"/>
          </a:xfrm>
          <a:prstGeom prst="rect">
            <a:avLst/>
          </a:prstGeom>
          <a:noFill/>
          <a:scene3d>
            <a:camera prst="orthographicFront">
              <a:rot lat="0" lon="0" rev="72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www.irt-m2p.fr</a:t>
            </a:r>
          </a:p>
        </p:txBody>
      </p:sp>
    </p:spTree>
    <p:extLst>
      <p:ext uri="{BB962C8B-B14F-4D97-AF65-F5344CB8AC3E}">
        <p14:creationId xmlns:p14="http://schemas.microsoft.com/office/powerpoint/2010/main" val="40585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D3106DD-D38A-4227-97C7-504E1D6980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Introduction of the </a:t>
            </a:r>
            <a:r>
              <a:rPr lang="fr-FR" dirty="0" err="1"/>
              <a:t>partners</a:t>
            </a:r>
            <a:endParaRPr lang="fr-FR" dirty="0"/>
          </a:p>
          <a:p>
            <a:endParaRPr lang="fr-FR" dirty="0"/>
          </a:p>
          <a:p>
            <a:r>
              <a:rPr lang="fr-FR" dirty="0"/>
              <a:t>Discussions about the </a:t>
            </a:r>
            <a:r>
              <a:rPr lang="fr-FR" dirty="0" err="1"/>
              <a:t>project’s</a:t>
            </a:r>
            <a:r>
              <a:rPr lang="fr-FR" dirty="0"/>
              <a:t> content</a:t>
            </a:r>
          </a:p>
          <a:p>
            <a:endParaRPr lang="fr-FR" dirty="0"/>
          </a:p>
          <a:p>
            <a:r>
              <a:rPr lang="fr-FR" dirty="0"/>
              <a:t>Finances </a:t>
            </a:r>
            <a:r>
              <a:rPr lang="fr-FR" dirty="0" err="1"/>
              <a:t>assessment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Determination</a:t>
            </a:r>
            <a:r>
              <a:rPr lang="fr-FR" dirty="0"/>
              <a:t> of the timeline and main deadlines for administrative </a:t>
            </a:r>
            <a:r>
              <a:rPr lang="fr-FR" dirty="0" err="1"/>
              <a:t>work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779F7B-C272-408A-96EA-CF2F70AC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Aim of the meeting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A7D7A2-C566-4D59-A4EB-A383D48A5D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EE37AC-230D-413C-901E-F4E8952F5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C3634D-59BE-465E-A9C7-945438537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21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EC6A18-EA5B-4C25-8DF0-E92745ABA42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Surfacing of Rolling Mills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presentation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4458" y="1014626"/>
            <a:ext cx="4657935" cy="2281024"/>
          </a:xfrm>
        </p:spPr>
        <p:txBody>
          <a:bodyPr numCol="1"/>
          <a:lstStyle/>
          <a:p>
            <a:pPr algn="l"/>
            <a:r>
              <a:rPr lang="en-GB" sz="2000" b="1" dirty="0"/>
              <a:t>Aims and context:</a:t>
            </a:r>
          </a:p>
          <a:p>
            <a:pPr lvl="1" algn="l"/>
            <a:r>
              <a:rPr lang="en-GB" dirty="0"/>
              <a:t>Identify an alternative process for manufacturing rolling mills.</a:t>
            </a:r>
          </a:p>
          <a:p>
            <a:pPr lvl="1" algn="l"/>
            <a:r>
              <a:rPr lang="en-GB" dirty="0"/>
              <a:t>Develop a cost effective and compliant surfacing process.</a:t>
            </a:r>
          </a:p>
          <a:p>
            <a:pPr lvl="1" algn="l"/>
            <a:r>
              <a:rPr lang="en-GB" dirty="0"/>
              <a:t>Replace Chromium coating on cold rolling mills (REACH compliance)</a:t>
            </a:r>
          </a:p>
          <a:p>
            <a:pPr lvl="1" algn="l"/>
            <a:endParaRPr lang="en-GB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6D8115B7-62A7-4F43-A303-6E21C28675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JJ/MM/AAAA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EDE486F8-A206-45B9-87C3-B873A8B4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/>
              <a:t>Comité</a:t>
            </a:r>
            <a:r>
              <a:rPr lang="en-GB" dirty="0"/>
              <a:t> Technique sur </a:t>
            </a:r>
            <a:r>
              <a:rPr lang="en-GB" dirty="0" err="1"/>
              <a:t>Projets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60A46-1C60-B64F-B7F1-13A48FAF1287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5F8E91D-5324-44EE-AF16-BAD704D28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09753"/>
              </p:ext>
            </p:extLst>
          </p:nvPr>
        </p:nvGraphicFramePr>
        <p:xfrm>
          <a:off x="223838" y="3944824"/>
          <a:ext cx="5766145" cy="2407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66145">
                  <a:extLst>
                    <a:ext uri="{9D8B030D-6E8A-4147-A177-3AD203B41FA5}">
                      <a16:colId xmlns:a16="http://schemas.microsoft.com/office/drawing/2014/main" val="2379137270"/>
                    </a:ext>
                  </a:extLst>
                </a:gridCol>
              </a:tblGrid>
              <a:tr h="380966">
                <a:tc>
                  <a:txBody>
                    <a:bodyPr/>
                    <a:lstStyle/>
                    <a:p>
                      <a:r>
                        <a:rPr lang="en-GB" sz="2000" b="1" noProof="0"/>
                        <a:t>Innovations</a:t>
                      </a:r>
                      <a:endParaRPr lang="en-GB" sz="2000" b="1" noProof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34523"/>
                  </a:ext>
                </a:extLst>
              </a:tr>
              <a:tr h="18448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New surfacing processes for rolling mills manufacturing.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Improvement of mechanical properties and REACH compliance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Surfacing with high mechanical strength materials (development of new grades)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POC of rolling mills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14810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F2EB2FF-586D-40BD-B5E8-912B8520A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19729"/>
              </p:ext>
            </p:extLst>
          </p:nvPr>
        </p:nvGraphicFramePr>
        <p:xfrm>
          <a:off x="6193697" y="3944825"/>
          <a:ext cx="5766144" cy="22563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66144">
                  <a:extLst>
                    <a:ext uri="{9D8B030D-6E8A-4147-A177-3AD203B41FA5}">
                      <a16:colId xmlns:a16="http://schemas.microsoft.com/office/drawing/2014/main" val="3937261885"/>
                    </a:ext>
                  </a:extLst>
                </a:gridCol>
              </a:tblGrid>
              <a:tr h="381066">
                <a:tc>
                  <a:txBody>
                    <a:bodyPr/>
                    <a:lstStyle/>
                    <a:p>
                      <a:r>
                        <a:rPr lang="en-GB" sz="2000" noProof="0"/>
                        <a:t>Challenges</a:t>
                      </a:r>
                      <a:endParaRPr lang="en-GB" sz="2000" noProof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070918"/>
                  </a:ext>
                </a:extLst>
              </a:tr>
              <a:tr h="18600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Reaching high deposition rates for surfacing large amount of material.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Surfacing with very hard materials (thermal induced cracking)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Promoting homogenous mechanical properties over the entire active surface of the coated mill.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6052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C4988D3-E14D-434E-8703-7F7103C93CA0}"/>
              </a:ext>
            </a:extLst>
          </p:cNvPr>
          <p:cNvSpPr/>
          <p:nvPr/>
        </p:nvSpPr>
        <p:spPr>
          <a:xfrm>
            <a:off x="9362114" y="471044"/>
            <a:ext cx="2281805" cy="3263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BD3D0DC-3093-436D-8F72-D6A7691D41EF}"/>
              </a:ext>
            </a:extLst>
          </p:cNvPr>
          <p:cNvSpPr txBox="1">
            <a:spLocks/>
          </p:cNvSpPr>
          <p:nvPr/>
        </p:nvSpPr>
        <p:spPr>
          <a:xfrm>
            <a:off x="5520907" y="844000"/>
            <a:ext cx="3623094" cy="28542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594" indent="-228594" algn="just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ü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/>
              <a:t>Markets : </a:t>
            </a:r>
          </a:p>
          <a:p>
            <a:pPr lvl="1" algn="l"/>
            <a:r>
              <a:rPr lang="en-GB" dirty="0"/>
              <a:t>Steelmaking and alloys forming</a:t>
            </a:r>
          </a:p>
          <a:p>
            <a:pPr lvl="1" algn="l"/>
            <a:r>
              <a:rPr lang="en-GB" dirty="0"/>
              <a:t>Tooling</a:t>
            </a:r>
          </a:p>
          <a:p>
            <a:pPr lvl="1" algn="l"/>
            <a:r>
              <a:rPr lang="en-GB" dirty="0"/>
              <a:t>Additive manufacturing – welding - wiredrawing</a:t>
            </a:r>
          </a:p>
          <a:p>
            <a:pPr algn="l"/>
            <a:r>
              <a:rPr lang="en-GB" sz="2000" b="1" dirty="0"/>
              <a:t>Applications : </a:t>
            </a:r>
          </a:p>
          <a:p>
            <a:pPr lvl="1" algn="l"/>
            <a:r>
              <a:rPr lang="en-GB" dirty="0"/>
              <a:t>Rolling mills for cold forming (and hot forming)</a:t>
            </a:r>
          </a:p>
        </p:txBody>
      </p:sp>
      <p:pic>
        <p:nvPicPr>
          <p:cNvPr id="1026" name="Picture 2" descr="Constellium, exemple du dynamisme industriel de la région Issoire du 12  mars 2014 - France Inter">
            <a:extLst>
              <a:ext uri="{FF2B5EF4-FFF2-40B4-BE49-F238E27FC236}">
                <a16:creationId xmlns:a16="http://schemas.microsoft.com/office/drawing/2014/main" id="{F4DB3E6A-1C34-4751-B268-6F971FA5A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15890"/>
          <a:stretch/>
        </p:blipFill>
        <p:spPr bwMode="auto">
          <a:xfrm>
            <a:off x="9540380" y="2163531"/>
            <a:ext cx="1956033" cy="14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398BA1-8FBE-4A1F-8CF9-78E65A04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380" y="657438"/>
            <a:ext cx="1956033" cy="1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2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EC6A18-EA5B-4C25-8DF0-E92745ABA42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Rechargement de cylindre de laminage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4458" y="1014626"/>
            <a:ext cx="4657935" cy="4967784"/>
          </a:xfrm>
        </p:spPr>
        <p:txBody>
          <a:bodyPr numCol="1"/>
          <a:lstStyle/>
          <a:p>
            <a:pPr algn="l"/>
            <a:r>
              <a:rPr lang="fr-FR" sz="2000" b="1" dirty="0"/>
              <a:t>Objectifs / Enjeux :</a:t>
            </a:r>
          </a:p>
          <a:p>
            <a:pPr lvl="1" algn="l"/>
            <a:r>
              <a:rPr lang="fr-FR" dirty="0"/>
              <a:t>Trouver une alternative aux procédés actuels de fabrication des cylindres</a:t>
            </a:r>
          </a:p>
          <a:p>
            <a:pPr lvl="1" algn="l"/>
            <a:r>
              <a:rPr lang="fr-FR" dirty="0"/>
              <a:t>Développer un procédé de rechargement économiquement viable et conforme au CDC</a:t>
            </a:r>
          </a:p>
          <a:p>
            <a:pPr lvl="1" algn="l"/>
            <a:r>
              <a:rPr lang="fr-FR" dirty="0"/>
              <a:t>Supprimer le revêtement chrome dur appliqué au cylindre de laminage à froid (REACH)</a:t>
            </a:r>
          </a:p>
          <a:p>
            <a:pPr lvl="1" algn="l"/>
            <a:endParaRPr lang="fr-FR" dirty="0"/>
          </a:p>
          <a:p>
            <a:pPr lvl="1" algn="l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6D8115B7-62A7-4F43-A303-6E21C28675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EDE486F8-A206-45B9-87C3-B873A8B4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60A46-1C60-B64F-B7F1-13A48FAF1287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5F8E91D-5324-44EE-AF16-BAD704D283B8}"/>
              </a:ext>
            </a:extLst>
          </p:cNvPr>
          <p:cNvGraphicFramePr>
            <a:graphicFrameLocks noGrp="1"/>
          </p:cNvGraphicFramePr>
          <p:nvPr/>
        </p:nvGraphicFramePr>
        <p:xfrm>
          <a:off x="223838" y="3944824"/>
          <a:ext cx="5766145" cy="2682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66145">
                  <a:extLst>
                    <a:ext uri="{9D8B030D-6E8A-4147-A177-3AD203B41FA5}">
                      <a16:colId xmlns:a16="http://schemas.microsoft.com/office/drawing/2014/main" val="2379137270"/>
                    </a:ext>
                  </a:extLst>
                </a:gridCol>
              </a:tblGrid>
              <a:tr h="380966">
                <a:tc>
                  <a:txBody>
                    <a:bodyPr/>
                    <a:lstStyle/>
                    <a:p>
                      <a:r>
                        <a:rPr lang="fr-FR" sz="2000" b="1" dirty="0"/>
                        <a:t>Innovations du projet</a:t>
                      </a:r>
                      <a:endParaRPr lang="fr-FR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34523"/>
                  </a:ext>
                </a:extLst>
              </a:tr>
              <a:tr h="18448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Rechargement pour la production et la réparation de cylindre de laminage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Amélioration des propriétés du revêtement et compatibilité REACH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Dépose de matériaux à haute résistance mécanique (identification ou développement de nouvelles nuances)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Prototypage et essais sur laminoir.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14810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F2EB2FF-586D-40BD-B5E8-912B8520A465}"/>
              </a:ext>
            </a:extLst>
          </p:cNvPr>
          <p:cNvGraphicFramePr>
            <a:graphicFrameLocks noGrp="1"/>
          </p:cNvGraphicFramePr>
          <p:nvPr/>
        </p:nvGraphicFramePr>
        <p:xfrm>
          <a:off x="6193697" y="3944825"/>
          <a:ext cx="5766144" cy="22563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66144">
                  <a:extLst>
                    <a:ext uri="{9D8B030D-6E8A-4147-A177-3AD203B41FA5}">
                      <a16:colId xmlns:a16="http://schemas.microsoft.com/office/drawing/2014/main" val="3937261885"/>
                    </a:ext>
                  </a:extLst>
                </a:gridCol>
              </a:tblGrid>
              <a:tr h="381066">
                <a:tc>
                  <a:txBody>
                    <a:bodyPr/>
                    <a:lstStyle/>
                    <a:p>
                      <a:r>
                        <a:rPr lang="fr-FR" sz="2000" dirty="0"/>
                        <a:t>Verrous à lever</a:t>
                      </a:r>
                      <a:endParaRPr lang="fr-FR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070918"/>
                  </a:ext>
                </a:extLst>
              </a:tr>
              <a:tr h="18600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Atteindre des taux de dépose permettant de déposer des très grandes quantités de matière.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Déposer des matériaux très dur (risques de fissuration).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Homogénéiser les propriétés mécaniques du dépôt sur la portée du cylindre.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06052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C4988D3-E14D-434E-8703-7F7103C93CA0}"/>
              </a:ext>
            </a:extLst>
          </p:cNvPr>
          <p:cNvSpPr/>
          <p:nvPr/>
        </p:nvSpPr>
        <p:spPr>
          <a:xfrm>
            <a:off x="9362114" y="471044"/>
            <a:ext cx="2281805" cy="3263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BD3D0DC-3093-436D-8F72-D6A7691D41EF}"/>
              </a:ext>
            </a:extLst>
          </p:cNvPr>
          <p:cNvSpPr txBox="1">
            <a:spLocks/>
          </p:cNvSpPr>
          <p:nvPr/>
        </p:nvSpPr>
        <p:spPr>
          <a:xfrm>
            <a:off x="5520907" y="1053550"/>
            <a:ext cx="3623094" cy="28542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594" indent="-228594" algn="just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just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ü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/>
              <a:t>Marchés : </a:t>
            </a:r>
          </a:p>
          <a:p>
            <a:pPr lvl="1" algn="l"/>
            <a:r>
              <a:rPr lang="fr-FR" dirty="0"/>
              <a:t>Sidérurgie et métallurgie</a:t>
            </a:r>
          </a:p>
          <a:p>
            <a:pPr lvl="1" algn="l"/>
            <a:r>
              <a:rPr lang="fr-FR" dirty="0"/>
              <a:t>Outillage</a:t>
            </a:r>
          </a:p>
          <a:p>
            <a:pPr lvl="1" algn="l"/>
            <a:r>
              <a:rPr lang="fr-FR" dirty="0"/>
              <a:t>Fabrication additive/ soudage/tréfileur</a:t>
            </a:r>
          </a:p>
          <a:p>
            <a:pPr algn="l"/>
            <a:r>
              <a:rPr lang="fr-FR" sz="2000" b="1" dirty="0"/>
              <a:t>Applications : </a:t>
            </a:r>
          </a:p>
          <a:p>
            <a:pPr lvl="1" algn="l"/>
            <a:r>
              <a:rPr lang="fr-FR" dirty="0"/>
              <a:t>Rouleaux de laminage à froid (et à chaud)</a:t>
            </a:r>
          </a:p>
        </p:txBody>
      </p:sp>
      <p:pic>
        <p:nvPicPr>
          <p:cNvPr id="1026" name="Picture 2" descr="Constellium, exemple du dynamisme industriel de la région Issoire du 12  mars 2014 - France Inter">
            <a:extLst>
              <a:ext uri="{FF2B5EF4-FFF2-40B4-BE49-F238E27FC236}">
                <a16:creationId xmlns:a16="http://schemas.microsoft.com/office/drawing/2014/main" id="{F4DB3E6A-1C34-4751-B268-6F971FA5A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15890"/>
          <a:stretch/>
        </p:blipFill>
        <p:spPr bwMode="auto">
          <a:xfrm>
            <a:off x="9540380" y="2163531"/>
            <a:ext cx="1956033" cy="14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398BA1-8FBE-4A1F-8CF9-78E65A04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380" y="657438"/>
            <a:ext cx="1956033" cy="14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B74DCA-6C46-4D07-A607-07D764CC9E4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/>
              <a:t>Surfacing of Rolling Mills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D673A28-E7A5-4DB4-98D3-F19936A3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 proposal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4F0BC-285A-4B50-AA60-808D67261A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 </a:t>
            </a:r>
            <a:r>
              <a:rPr lang="en-GB" dirty="0"/>
              <a:t>STEP: </a:t>
            </a:r>
          </a:p>
          <a:p>
            <a:pPr lvl="1"/>
            <a:r>
              <a:rPr lang="en-GB" dirty="0"/>
              <a:t>Pre-study: (</a:t>
            </a:r>
            <a:r>
              <a:rPr lang="en-GB" dirty="0" err="1"/>
              <a:t>cofunded</a:t>
            </a:r>
            <a:r>
              <a:rPr lang="en-GB" dirty="0"/>
              <a:t> by IRT M2P at 45%) 8 month duration with a GO-NOGO by December.</a:t>
            </a:r>
          </a:p>
          <a:p>
            <a:pPr lvl="1"/>
            <a:r>
              <a:rPr lang="en-GB" dirty="0"/>
              <a:t>Aim: Asses the feasibility from the materials aspect (maximum hardness, crack management, etc…), testing of promising processes and cost assessment.</a:t>
            </a:r>
          </a:p>
          <a:p>
            <a:pPr lvl="1"/>
            <a:r>
              <a:rPr lang="en-GB" dirty="0"/>
              <a:t>Application: Manufacturing of small size surfaced cylinder to carry out mechanical and metallurgical analysis.</a:t>
            </a:r>
          </a:p>
          <a:p>
            <a:pPr lvl="1"/>
            <a:r>
              <a:rPr lang="en-GB" dirty="0"/>
              <a:t>GO-NOGO: end of 2022 for launching large scale project in 2023 (2</a:t>
            </a:r>
            <a:r>
              <a:rPr lang="en-GB" baseline="30000" dirty="0"/>
              <a:t>nd</a:t>
            </a:r>
            <a:r>
              <a:rPr lang="en-GB" dirty="0"/>
              <a:t> STEP)</a:t>
            </a:r>
          </a:p>
          <a:p>
            <a:endParaRPr lang="en-GB" dirty="0"/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STEP:</a:t>
            </a:r>
          </a:p>
          <a:p>
            <a:pPr lvl="1"/>
            <a:r>
              <a:rPr lang="en-GB" dirty="0"/>
              <a:t>Research project </a:t>
            </a:r>
            <a:r>
              <a:rPr lang="en-GB" dirty="0" err="1"/>
              <a:t>cofunded</a:t>
            </a:r>
            <a:r>
              <a:rPr lang="en-GB" dirty="0"/>
              <a:t> by IRT M2P at 45% (55% funded by industrials), large consortium, 3 to 5 years duration.</a:t>
            </a:r>
          </a:p>
          <a:p>
            <a:pPr lvl="1"/>
            <a:r>
              <a:rPr lang="en-GB" dirty="0"/>
              <a:t>Aims: Identification of the best fitted process, Prove of concept, Manufacturing of industrial scaled mills prior industrialization.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370FBC-CE97-470B-845E-E6BEBADF89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JJ/MM/AAAA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10EA95-A1E8-46D0-854E-A689A9E3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Comité Technique sur Projets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7A53AC-3C90-407E-9808-63D7A48CA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8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B74DCA-6C46-4D07-A607-07D764CC9E4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Rechargement de cylindre de laminage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D673A28-E7A5-4DB4-98D3-F19936A3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d’études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04F0BC-285A-4B50-AA60-808D67261A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st </a:t>
            </a:r>
            <a:r>
              <a:rPr lang="fr-FR" dirty="0"/>
              <a:t>STEP: </a:t>
            </a:r>
          </a:p>
          <a:p>
            <a:pPr lvl="1"/>
            <a:r>
              <a:rPr lang="fr-FR" dirty="0"/>
              <a:t>Pré-étude: (étude de faisabilité financée à 45% par M2P) 8 mois qui doit finir en Décembre 2022</a:t>
            </a:r>
          </a:p>
          <a:p>
            <a:pPr lvl="1"/>
            <a:r>
              <a:rPr lang="fr-FR" dirty="0"/>
              <a:t>Objectif: valider la faisabilité du point de vue matériaux et identifier les procédés pertinents et étude de coût.</a:t>
            </a:r>
          </a:p>
          <a:p>
            <a:pPr lvl="1"/>
            <a:r>
              <a:rPr lang="fr-FR" dirty="0"/>
              <a:t>Mise en œuvre: réalisation de rechargement sur des cylindres de petites dimensions et tests mécaniques et métallurgiques.</a:t>
            </a:r>
          </a:p>
          <a:p>
            <a:pPr lvl="1"/>
            <a:r>
              <a:rPr lang="fr-FR" dirty="0"/>
              <a:t>GO-NOGO: fin 2022 pour lancement d’un projet dédié en 2023 (2</a:t>
            </a:r>
            <a:r>
              <a:rPr lang="fr-FR" baseline="30000" dirty="0"/>
              <a:t>nd</a:t>
            </a:r>
            <a:r>
              <a:rPr lang="fr-FR" dirty="0"/>
              <a:t> STEP)</a:t>
            </a:r>
          </a:p>
          <a:p>
            <a:endParaRPr lang="fr-FR" dirty="0"/>
          </a:p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STEP:</a:t>
            </a:r>
          </a:p>
          <a:p>
            <a:pPr lvl="1"/>
            <a:r>
              <a:rPr lang="fr-FR" dirty="0"/>
              <a:t>Projet propre financé à 45% par l’IRT M2P, multipartenaire, durée de 3 à 5 ans.</a:t>
            </a:r>
          </a:p>
          <a:p>
            <a:pPr lvl="1"/>
            <a:r>
              <a:rPr lang="fr-FR" dirty="0"/>
              <a:t>Objectifs: Identifier le procédé le plus adapté, réaliser et tester des prototypes, fabriquer un démonstrateur et monter en TRL pour l’industrialisation.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370FBC-CE97-470B-845E-E6BEBADF89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10EA95-A1E8-46D0-854E-A689A9E3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Comité Technique sur Projets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7A53AC-3C90-407E-9808-63D7A48CA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39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972451-66F1-4992-8ECD-7A3CD8AF7C5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Surfacing of Rolling mills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 structuration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4458" y="912647"/>
            <a:ext cx="11743084" cy="2709238"/>
          </a:xfrm>
        </p:spPr>
        <p:txBody>
          <a:bodyPr/>
          <a:lstStyle/>
          <a:p>
            <a:pPr algn="l"/>
            <a:r>
              <a:rPr lang="en-GB" sz="2000" b="1" dirty="0"/>
              <a:t>List of the tasks:</a:t>
            </a:r>
          </a:p>
          <a:p>
            <a:pPr lvl="1" algn="l"/>
            <a:r>
              <a:rPr lang="en-GB" sz="1600" dirty="0"/>
              <a:t>Task 0: Project management (ANR submission project proposal, funding and financial management, stocks and supply…)</a:t>
            </a:r>
          </a:p>
          <a:p>
            <a:pPr lvl="1" algn="l"/>
            <a:r>
              <a:rPr lang="en-GB" sz="1600" dirty="0"/>
              <a:t>1</a:t>
            </a:r>
            <a:r>
              <a:rPr lang="en-GB" sz="1600" baseline="30000" dirty="0"/>
              <a:t>st</a:t>
            </a:r>
            <a:r>
              <a:rPr lang="en-GB" sz="1600" dirty="0"/>
              <a:t> Task: State of the art of the surfacing processes and materials </a:t>
            </a:r>
            <a:r>
              <a:rPr lang="en-GB" sz="1600" dirty="0">
                <a:sym typeface="Wingdings" panose="05000000000000000000" pitchFamily="2" charset="2"/>
              </a:rPr>
              <a:t> selection of materials for testing (up to 4 materials)</a:t>
            </a:r>
          </a:p>
          <a:p>
            <a:pPr lvl="1" algn="l"/>
            <a:r>
              <a:rPr lang="en-GB" sz="1600" dirty="0">
                <a:sym typeface="Wingdings" panose="05000000000000000000" pitchFamily="2" charset="2"/>
              </a:rPr>
              <a:t>2</a:t>
            </a:r>
            <a:r>
              <a:rPr lang="en-GB" sz="1600" baseline="30000" dirty="0">
                <a:sym typeface="Wingdings" panose="05000000000000000000" pitchFamily="2" charset="2"/>
              </a:rPr>
              <a:t>nd</a:t>
            </a:r>
            <a:r>
              <a:rPr lang="en-GB" sz="1600" dirty="0">
                <a:sym typeface="Wingdings" panose="05000000000000000000" pitchFamily="2" charset="2"/>
              </a:rPr>
              <a:t> Task: Manufacturing of cylindrical specimens surfaced with different processes (up to 3 different processes)</a:t>
            </a:r>
          </a:p>
          <a:p>
            <a:pPr lvl="1" algn="l"/>
            <a:r>
              <a:rPr lang="en-GB" sz="1600" dirty="0"/>
              <a:t>3</a:t>
            </a:r>
            <a:r>
              <a:rPr lang="en-GB" sz="1600" baseline="30000" dirty="0"/>
              <a:t>rd</a:t>
            </a:r>
            <a:r>
              <a:rPr lang="en-GB" sz="1600" dirty="0"/>
              <a:t> Task: Metallurgical and mechanical analysis of the test specimens</a:t>
            </a:r>
          </a:p>
          <a:p>
            <a:pPr lvl="1" algn="l"/>
            <a:r>
              <a:rPr lang="en-GB" sz="1600" dirty="0"/>
              <a:t>4</a:t>
            </a:r>
            <a:r>
              <a:rPr lang="en-GB" sz="1600" baseline="30000" dirty="0"/>
              <a:t>th</a:t>
            </a:r>
            <a:r>
              <a:rPr lang="en-GB" sz="1600" dirty="0"/>
              <a:t> Task (optional): structuration of the future research project.</a:t>
            </a:r>
            <a:endParaRPr lang="en-GB" dirty="0"/>
          </a:p>
          <a:p>
            <a:pPr algn="l"/>
            <a:r>
              <a:rPr lang="en-GB" sz="2000" b="1" dirty="0"/>
              <a:t>Macro planning and main milestones: 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C89987A-42A1-4FEB-8ACE-BB33A42A99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JJ/MM/AAAA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67B2ACA-7FF1-4335-84AD-20A457EEF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Comité Technique sur Projets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60A46-1C60-B64F-B7F1-13A48FAF1287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BEF684D-C64F-4570-ACB8-568ACE870BC1}"/>
              </a:ext>
            </a:extLst>
          </p:cNvPr>
          <p:cNvCxnSpPr>
            <a:cxnSpLocks/>
          </p:cNvCxnSpPr>
          <p:nvPr/>
        </p:nvCxnSpPr>
        <p:spPr>
          <a:xfrm>
            <a:off x="1870744" y="4001548"/>
            <a:ext cx="0" cy="27762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C1B5D6F-6FB2-414C-9A75-E4984087D6EF}"/>
              </a:ext>
            </a:extLst>
          </p:cNvPr>
          <p:cNvSpPr txBox="1"/>
          <p:nvPr/>
        </p:nvSpPr>
        <p:spPr>
          <a:xfrm>
            <a:off x="1851853" y="6064671"/>
            <a:ext cx="194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T</a:t>
            </a:r>
            <a:r>
              <a:rPr lang="en-GB" sz="1050" dirty="0">
                <a:solidFill>
                  <a:srgbClr val="00B050"/>
                </a:solidFill>
              </a:rPr>
              <a:t>0</a:t>
            </a:r>
            <a:r>
              <a:rPr lang="en-GB" sz="1600" dirty="0">
                <a:solidFill>
                  <a:srgbClr val="00B050"/>
                </a:solidFill>
              </a:rPr>
              <a:t> start of the 1</a:t>
            </a:r>
            <a:r>
              <a:rPr lang="en-GB" sz="1600" baseline="30000" dirty="0">
                <a:solidFill>
                  <a:srgbClr val="00B050"/>
                </a:solidFill>
              </a:rPr>
              <a:t>st</a:t>
            </a:r>
            <a:r>
              <a:rPr lang="en-GB" sz="1600" dirty="0">
                <a:solidFill>
                  <a:srgbClr val="00B050"/>
                </a:solidFill>
              </a:rPr>
              <a:t> step ~May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101D6F9A-5E3F-496C-AECE-28342DEDFE3D}"/>
              </a:ext>
            </a:extLst>
          </p:cNvPr>
          <p:cNvSpPr/>
          <p:nvPr/>
        </p:nvSpPr>
        <p:spPr>
          <a:xfrm>
            <a:off x="167533" y="4009454"/>
            <a:ext cx="1695654" cy="2076219"/>
          </a:xfrm>
          <a:prstGeom prst="rightArrow">
            <a:avLst>
              <a:gd name="adj1" fmla="val 67778"/>
              <a:gd name="adj2" fmla="val 153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Writing of the ANR project proposal and submission for approval of IRT M2P fundings.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3F78F864-FDE6-4C42-B89C-BCF2B058FAFE}"/>
              </a:ext>
            </a:extLst>
          </p:cNvPr>
          <p:cNvSpPr/>
          <p:nvPr/>
        </p:nvSpPr>
        <p:spPr>
          <a:xfrm>
            <a:off x="1888379" y="3908875"/>
            <a:ext cx="2390004" cy="63804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T1: State of the art (3 </a:t>
            </a:r>
            <a:r>
              <a:rPr lang="en-GB" sz="1800" dirty="0" err="1"/>
              <a:t>mths</a:t>
            </a:r>
            <a:r>
              <a:rPr lang="en-GB" sz="1800" dirty="0"/>
              <a:t>)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A249A30F-ED15-4C83-BEC1-EFAA74FD7A88}"/>
              </a:ext>
            </a:extLst>
          </p:cNvPr>
          <p:cNvSpPr/>
          <p:nvPr/>
        </p:nvSpPr>
        <p:spPr>
          <a:xfrm>
            <a:off x="1884760" y="4635525"/>
            <a:ext cx="2821462" cy="603519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T2: Powder cladding processing of specimen</a:t>
            </a: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EA9E1A72-65B2-46D9-BDBE-547B17FA843E}"/>
              </a:ext>
            </a:extLst>
          </p:cNvPr>
          <p:cNvSpPr/>
          <p:nvPr/>
        </p:nvSpPr>
        <p:spPr>
          <a:xfrm>
            <a:off x="4055878" y="5565610"/>
            <a:ext cx="5088122" cy="619638"/>
          </a:xfrm>
          <a:prstGeom prst="homePlate">
            <a:avLst/>
          </a:prstGeom>
          <a:solidFill>
            <a:srgbClr val="DBDC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T3: characterisation of the surfaced layers (6 </a:t>
            </a:r>
            <a:r>
              <a:rPr lang="en-GB" sz="1800" dirty="0" err="1">
                <a:solidFill>
                  <a:schemeClr val="tx1"/>
                </a:solidFill>
              </a:rPr>
              <a:t>mths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026BA1-E5E0-4264-808A-27D3DD9741C2}"/>
              </a:ext>
            </a:extLst>
          </p:cNvPr>
          <p:cNvSpPr txBox="1"/>
          <p:nvPr/>
        </p:nvSpPr>
        <p:spPr>
          <a:xfrm>
            <a:off x="4498847" y="3883671"/>
            <a:ext cx="3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39100"/>
                </a:solidFill>
              </a:rPr>
              <a:t>End of June: materials selection for WAAM and WLAM processes</a:t>
            </a: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91F2A900-38B6-41AA-8EFF-6663B0CDCF98}"/>
              </a:ext>
            </a:extLst>
          </p:cNvPr>
          <p:cNvCxnSpPr>
            <a:cxnSpLocks/>
            <a:stCxn id="14" idx="2"/>
            <a:endCxn id="15" idx="1"/>
          </p:cNvCxnSpPr>
          <p:nvPr/>
        </p:nvCxnSpPr>
        <p:spPr>
          <a:xfrm rot="16200000" flipH="1">
            <a:off x="3282052" y="5101602"/>
            <a:ext cx="636385" cy="911267"/>
          </a:xfrm>
          <a:prstGeom prst="bentConnector2">
            <a:avLst/>
          </a:prstGeom>
          <a:ln w="57150">
            <a:solidFill>
              <a:srgbClr val="616C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E4A849-BA74-409E-87FE-8362126AE910}"/>
              </a:ext>
            </a:extLst>
          </p:cNvPr>
          <p:cNvCxnSpPr>
            <a:cxnSpLocks/>
          </p:cNvCxnSpPr>
          <p:nvPr/>
        </p:nvCxnSpPr>
        <p:spPr>
          <a:xfrm>
            <a:off x="7968129" y="3537361"/>
            <a:ext cx="0" cy="2016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396DC2E-1581-4A34-B0A2-05EFF00765DB}"/>
              </a:ext>
            </a:extLst>
          </p:cNvPr>
          <p:cNvSpPr txBox="1"/>
          <p:nvPr/>
        </p:nvSpPr>
        <p:spPr>
          <a:xfrm>
            <a:off x="7968129" y="3459198"/>
            <a:ext cx="2221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December 2022:</a:t>
            </a:r>
          </a:p>
          <a:p>
            <a:r>
              <a:rPr lang="en-GB" sz="1600" dirty="0">
                <a:solidFill>
                  <a:srgbClr val="C00000"/>
                </a:solidFill>
              </a:rPr>
              <a:t>Estimation of project finances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4E0347FD-B519-4D82-8922-C25FCE3BF243}"/>
              </a:ext>
            </a:extLst>
          </p:cNvPr>
          <p:cNvSpPr/>
          <p:nvPr/>
        </p:nvSpPr>
        <p:spPr>
          <a:xfrm>
            <a:off x="9300034" y="3941066"/>
            <a:ext cx="2667509" cy="2076219"/>
          </a:xfrm>
          <a:prstGeom prst="rightArrow">
            <a:avLst>
              <a:gd name="adj1" fmla="val 54622"/>
              <a:gd name="adj2" fmla="val 153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Project structuration: consortium, specifications, writing of the ANR project proposal, fundings, etc…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780707-1B9D-4793-BC78-0B2441BBAB92}"/>
              </a:ext>
            </a:extLst>
          </p:cNvPr>
          <p:cNvSpPr txBox="1"/>
          <p:nvPr/>
        </p:nvSpPr>
        <p:spPr>
          <a:xfrm>
            <a:off x="9206091" y="5772283"/>
            <a:ext cx="246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March 2023: GO-NOGO Project structuration</a:t>
            </a: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01121D3C-5853-4D21-B837-5D8330049020}"/>
              </a:ext>
            </a:extLst>
          </p:cNvPr>
          <p:cNvSpPr/>
          <p:nvPr/>
        </p:nvSpPr>
        <p:spPr>
          <a:xfrm>
            <a:off x="4485981" y="4635043"/>
            <a:ext cx="3444516" cy="604002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solidFill>
              <a:srgbClr val="F3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T2: WAAM and WLAM depositions on specimens</a:t>
            </a:r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C2F982F9-AFFC-4104-8C6B-712BE8FF8D68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4278383" y="4227898"/>
            <a:ext cx="509599" cy="709146"/>
          </a:xfrm>
          <a:prstGeom prst="bentConnector3">
            <a:avLst/>
          </a:prstGeom>
          <a:ln w="3810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A5EA722B-7222-4166-A865-A6A6C2E63DF8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16200000" flipH="1">
            <a:off x="6087852" y="5208431"/>
            <a:ext cx="326565" cy="387791"/>
          </a:xfrm>
          <a:prstGeom prst="bentConnector3">
            <a:avLst>
              <a:gd name="adj1" fmla="val 50000"/>
            </a:avLst>
          </a:prstGeom>
          <a:ln w="57150">
            <a:solidFill>
              <a:srgbClr val="616C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4982719-FA6C-4973-80F4-168725FE81E4}"/>
              </a:ext>
            </a:extLst>
          </p:cNvPr>
          <p:cNvCxnSpPr>
            <a:cxnSpLocks/>
          </p:cNvCxnSpPr>
          <p:nvPr/>
        </p:nvCxnSpPr>
        <p:spPr>
          <a:xfrm>
            <a:off x="9206092" y="4275648"/>
            <a:ext cx="0" cy="2016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3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5F3729-48C0-4010-ABF7-FDCAE0EFFD3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Surfacing of Rolling mills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72620B-28CD-43A6-8797-F975CAF2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Process developpers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4589F-3B3A-43FB-8A3D-21E846E498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en-GB" sz="2000" b="1" dirty="0"/>
              <a:t>Field of expertise:</a:t>
            </a:r>
          </a:p>
          <a:p>
            <a:pPr lvl="1" algn="l"/>
            <a:r>
              <a:rPr lang="en-GB" dirty="0"/>
              <a:t>Surfacing technologies:</a:t>
            </a:r>
          </a:p>
          <a:p>
            <a:pPr lvl="2" algn="l"/>
            <a:r>
              <a:rPr lang="en-GB" dirty="0"/>
              <a:t>IREPA LASER (powder/wire laser additive manufacturing, Alsace FRANCE)</a:t>
            </a:r>
          </a:p>
          <a:p>
            <a:pPr lvl="2" algn="l"/>
            <a:r>
              <a:rPr lang="en-GB" dirty="0"/>
              <a:t>INSTITUT DE SOUDURE (wire arc/laser additive manufacturing, Moselle FRANCE)</a:t>
            </a:r>
          </a:p>
          <a:p>
            <a:pPr lvl="2" algn="l"/>
            <a:r>
              <a:rPr lang="en-GB" dirty="0"/>
              <a:t>FRONIUS (wire arc additive manufacturing Paris FRANCE)</a:t>
            </a:r>
          </a:p>
          <a:p>
            <a:pPr lvl="2" algn="l"/>
            <a:r>
              <a:rPr lang="en-GB" dirty="0"/>
              <a:t>INSTITUT MAUPERTUIS (Powder/wire, arc/laser additive manufacturing, Bretagne FRANCE)</a:t>
            </a:r>
          </a:p>
          <a:p>
            <a:pPr lvl="2" algn="l"/>
            <a:r>
              <a:rPr lang="en-GB" dirty="0"/>
              <a:t>VOESTALPINE BOHLER (wire/strips arc/</a:t>
            </a:r>
            <a:r>
              <a:rPr lang="en-GB" dirty="0" err="1"/>
              <a:t>electroslad</a:t>
            </a:r>
            <a:r>
              <a:rPr lang="en-GB" dirty="0"/>
              <a:t> welding, BELGIUM)</a:t>
            </a:r>
          </a:p>
          <a:p>
            <a:pPr lvl="2" algn="l"/>
            <a:r>
              <a:rPr lang="en-GB" dirty="0"/>
              <a:t>TECHNOGENIA (powder laser additive manufacturing, FRANCE)</a:t>
            </a:r>
          </a:p>
          <a:p>
            <a:pPr marL="457189" lvl="1" indent="0" algn="l">
              <a:buNone/>
            </a:pPr>
            <a:endParaRPr lang="en-GB" dirty="0"/>
          </a:p>
          <a:p>
            <a:pPr lvl="1" algn="l"/>
            <a:r>
              <a:rPr lang="en-GB" dirty="0"/>
              <a:t>Materials supply:</a:t>
            </a:r>
          </a:p>
          <a:p>
            <a:pPr lvl="2" algn="l"/>
            <a:r>
              <a:rPr lang="en-GB" dirty="0"/>
              <a:t>VOESTALPINE BOHLER</a:t>
            </a:r>
          </a:p>
          <a:p>
            <a:pPr lvl="2" algn="l"/>
            <a:r>
              <a:rPr lang="en-GB" dirty="0"/>
              <a:t>SELECTARC</a:t>
            </a:r>
          </a:p>
          <a:p>
            <a:pPr lvl="2" algn="l"/>
            <a:r>
              <a:rPr lang="en-GB" dirty="0"/>
              <a:t>WELDING ALLOYS</a:t>
            </a:r>
          </a:p>
          <a:p>
            <a:pPr marL="457189" lvl="1" indent="0" algn="l">
              <a:buNone/>
            </a:pPr>
            <a:endParaRPr lang="en-GB" b="1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54229E-90AC-44AF-81EE-0C8187979C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JJ/MM/AAAA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F0C20F-12AD-4125-A6D1-1E3CAB17E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Comité Technique sur Projets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7302C6-2129-44E0-BFC9-07469A9B3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60A46-1C60-B64F-B7F1-13A48FAF128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48D14E-7AF5-4C36-94C4-8E63D783D6C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/>
              <a:t>Surfacing of Rolling mills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EF0F9C-C2C8-4006-9C00-2BA1B56B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Specification from end users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5DB91E-3F7A-4DEC-8D20-080C244AE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4458" y="1214651"/>
            <a:ext cx="11743084" cy="5197986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Similar specifications between ARCELORMITTAL – CONSTELLIUM – APERAM</a:t>
            </a:r>
          </a:p>
          <a:p>
            <a:pPr marL="0" indent="0">
              <a:buNone/>
            </a:pPr>
            <a:r>
              <a:rPr lang="en-GB" sz="1800" b="1" dirty="0"/>
              <a:t>Rolling mills with diameter of [400-600]mm diameter and 1 to 2.3m length :</a:t>
            </a:r>
          </a:p>
          <a:p>
            <a:r>
              <a:rPr lang="en-GB" sz="1800" dirty="0"/>
              <a:t>Deposition rate compliant to industrial standards</a:t>
            </a:r>
          </a:p>
          <a:p>
            <a:r>
              <a:rPr lang="en-GB" sz="1800" dirty="0"/>
              <a:t>Effective cost of the mill bellow 20k€</a:t>
            </a:r>
          </a:p>
          <a:p>
            <a:r>
              <a:rPr lang="en-GB" sz="1800" dirty="0"/>
              <a:t>Coating layer depth of 30 to 50mm.</a:t>
            </a:r>
          </a:p>
          <a:p>
            <a:r>
              <a:rPr lang="en-GB" sz="1800" dirty="0"/>
              <a:t>No crack</a:t>
            </a:r>
          </a:p>
          <a:p>
            <a:r>
              <a:rPr lang="en-GB" sz="1800" dirty="0"/>
              <a:t>Hardness between 800 and 900 HV30 post-process (surfacing + post-treatments)</a:t>
            </a:r>
          </a:p>
          <a:p>
            <a:r>
              <a:rPr lang="en-GB" sz="1800" dirty="0"/>
              <a:t>Surface roughness compatible with precision machining : Ra between 0.4 and 2.3µm</a:t>
            </a:r>
          </a:p>
          <a:p>
            <a:r>
              <a:rPr lang="en-GB" sz="1800" dirty="0"/>
              <a:t>Homogeneous mechanical properties throughout the surface layer and over the length</a:t>
            </a:r>
          </a:p>
          <a:p>
            <a:r>
              <a:rPr lang="en-GB" sz="1800" dirty="0"/>
              <a:t>Porosity below 0.5%</a:t>
            </a:r>
          </a:p>
          <a:p>
            <a:r>
              <a:rPr lang="en-GB" sz="1800" dirty="0"/>
              <a:t>No stamping of the rolled materials</a:t>
            </a:r>
          </a:p>
          <a:p>
            <a:r>
              <a:rPr lang="en-GB" sz="1800" dirty="0"/>
              <a:t>Resistance to local heat overshoot at 200°C and peaks at 850°C.</a:t>
            </a:r>
          </a:p>
          <a:p>
            <a:r>
              <a:rPr lang="en-GB" sz="1800" dirty="0"/>
              <a:t>Substrate torque mechanical properties </a:t>
            </a:r>
            <a:r>
              <a:rPr lang="en-GB" sz="1800" dirty="0">
                <a:sym typeface="Wingdings" panose="05000000000000000000" pitchFamily="2" charset="2"/>
              </a:rPr>
              <a:t> ideally reusing former cylinders.</a:t>
            </a:r>
            <a:endParaRPr lang="en-GB" sz="18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9CC72-940E-4EE9-9339-5D084FD37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JJ/MM/AAAA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85AA4E-5655-4E91-8BF5-8EDBCF1DE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Comité Technique sur Projets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613C7E-6849-43D9-A357-D9CAEB689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FABA1-EC10-4A08-9574-E5336887879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379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IRT M2P">
      <a:dk1>
        <a:srgbClr val="000000"/>
      </a:dk1>
      <a:lt1>
        <a:srgbClr val="FFFFFF"/>
      </a:lt1>
      <a:dk2>
        <a:srgbClr val="616C7A"/>
      </a:dk2>
      <a:lt2>
        <a:srgbClr val="DBDCDE"/>
      </a:lt2>
      <a:accent1>
        <a:srgbClr val="616C7A"/>
      </a:accent1>
      <a:accent2>
        <a:srgbClr val="F6A22D"/>
      </a:accent2>
      <a:accent3>
        <a:srgbClr val="616C7A"/>
      </a:accent3>
      <a:accent4>
        <a:srgbClr val="F6A22D"/>
      </a:accent4>
      <a:accent5>
        <a:srgbClr val="616C7A"/>
      </a:accent5>
      <a:accent6>
        <a:srgbClr val="F6A22D"/>
      </a:accent6>
      <a:hlink>
        <a:srgbClr val="616C7A"/>
      </a:hlink>
      <a:folHlink>
        <a:srgbClr val="616C7A"/>
      </a:folHlink>
    </a:clrScheme>
    <a:fontScheme name="Police IRT M2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T_M2P_CTP_NOMPROJET_presentation_aaaammjj.pptx" id="{8EB122D1-445A-43E6-BF1B-5A54034C1A9A}" vid="{CD7512F2-9D97-430B-AFE9-28C6E9B1528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C9B3786A7E34A869CB02BAFE9031A" ma:contentTypeVersion="13" ma:contentTypeDescription="Crée un document." ma:contentTypeScope="" ma:versionID="f5d0a6f718bfec2f9ae529732ad581fb">
  <xsd:schema xmlns:xsd="http://www.w3.org/2001/XMLSchema" xmlns:xs="http://www.w3.org/2001/XMLSchema" xmlns:p="http://schemas.microsoft.com/office/2006/metadata/properties" xmlns:ns2="a7850746-af78-492c-a900-1637a0751c57" xmlns:ns3="be7820ee-1a60-404d-b524-26a6c0d1262c" targetNamespace="http://schemas.microsoft.com/office/2006/metadata/properties" ma:root="true" ma:fieldsID="b242553f90c7c433c8ea27e401dc96d3" ns2:_="" ns3:_="">
    <xsd:import namespace="a7850746-af78-492c-a900-1637a0751c57"/>
    <xsd:import namespace="be7820ee-1a60-404d-b524-26a6c0d126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0746-af78-492c-a900-1637a0751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820ee-1a60-404d-b524-26a6c0d12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7820ee-1a60-404d-b524-26a6c0d1262c">
      <UserInfo>
        <DisplayName/>
        <AccountId xsi:nil="true"/>
        <AccountType/>
      </UserInfo>
    </SharedWithUsers>
    <MediaLengthInSeconds xmlns="a7850746-af78-492c-a900-1637a0751c57" xsi:nil="true"/>
  </documentManagement>
</p:properties>
</file>

<file path=customXml/itemProps1.xml><?xml version="1.0" encoding="utf-8"?>
<ds:datastoreItem xmlns:ds="http://schemas.openxmlformats.org/officeDocument/2006/customXml" ds:itemID="{37D474AB-0478-4EF7-922D-AA048A7C9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0746-af78-492c-a900-1637a0751c57"/>
    <ds:schemaRef ds:uri="be7820ee-1a60-404d-b524-26a6c0d126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4CAAE3-FD29-4318-BEE1-9B93756369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81653F-054B-474B-9D68-79F3611BE11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850746-af78-492c-a900-1637a0751c57"/>
    <ds:schemaRef ds:uri="http://purl.org/dc/dcmitype/"/>
    <ds:schemaRef ds:uri="be7820ee-1a60-404d-b524-26a6c0d1262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IRT_M2P_CTP_NOMPROJET_presentation_aaaammjj</Template>
  <TotalTime>0</TotalTime>
  <Words>1644</Words>
  <Application>Microsoft Office PowerPoint</Application>
  <PresentationFormat>Grand écran</PresentationFormat>
  <Paragraphs>281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Thème Office</vt:lpstr>
      <vt:lpstr>Présentation PowerPoint</vt:lpstr>
      <vt:lpstr>Aim of the meeting</vt:lpstr>
      <vt:lpstr>Project presentation</vt:lpstr>
      <vt:lpstr>Présentation du projet</vt:lpstr>
      <vt:lpstr>Study proposal</vt:lpstr>
      <vt:lpstr>Proposition d’études</vt:lpstr>
      <vt:lpstr>Project structuration</vt:lpstr>
      <vt:lpstr>Process developpers</vt:lpstr>
      <vt:lpstr>Specification from end users</vt:lpstr>
      <vt:lpstr>Éléments de cahier des charges</vt:lpstr>
      <vt:lpstr>Studied processes</vt:lpstr>
      <vt:lpstr>Materials</vt:lpstr>
      <vt:lpstr>RECYLAM Step 1</vt:lpstr>
      <vt:lpstr>What is next?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DE LA ROCHEFOUCAULD</dc:creator>
  <cp:lastModifiedBy>Pierre-Emmanuel ABA-PEREA</cp:lastModifiedBy>
  <cp:revision>40</cp:revision>
  <dcterms:created xsi:type="dcterms:W3CDTF">2021-11-09T13:41:51Z</dcterms:created>
  <dcterms:modified xsi:type="dcterms:W3CDTF">2022-03-30T13:05:43Z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0x010100A03C9B3786A7E34A869CB02BAFE9031A</vt:lpwstr>
  </property>
  <property fmtid="{D5CDD505-2E9C-101B-9397-08002B2CF9AE}" pid="3" name="Order">
    <vt:r8>85200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