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"/>
  </p:notesMasterIdLst>
  <p:handoutMasterIdLst>
    <p:handoutMasterId r:id="rId6"/>
  </p:handoutMasterIdLst>
  <p:sldIdLst>
    <p:sldId id="285" r:id="rId2"/>
    <p:sldId id="289" r:id="rId3"/>
    <p:sldId id="290" r:id="rId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969696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6" autoAdjust="0"/>
  </p:normalViewPr>
  <p:slideViewPr>
    <p:cSldViewPr snapToGrid="0">
      <p:cViewPr varScale="1">
        <p:scale>
          <a:sx n="104" d="100"/>
          <a:sy n="104" d="100"/>
        </p:scale>
        <p:origin x="174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97919E-C240-4280-B6B3-85BE920179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39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E7022B-EC01-417D-AE42-68073385021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1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8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4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8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4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8604251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D5F7731E-748C-4910-8B3E-FAB8964BCD80}" type="slidenum">
              <a:rPr lang="fr-FR" sz="800"/>
              <a:pPr defTabSz="661988" eaLnBrk="0" hangingPunct="0"/>
              <a:t>‹N°›</a:t>
            </a:fld>
            <a:endParaRPr lang="fr-FR" sz="80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1" y="3573464"/>
            <a:ext cx="64817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773239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042990" y="6577014"/>
            <a:ext cx="23467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 dirty="0"/>
              <a:t>Technogenia – Sales </a:t>
            </a:r>
            <a:r>
              <a:rPr lang="en-GB" sz="800" dirty="0" err="1"/>
              <a:t>dept</a:t>
            </a:r>
            <a:r>
              <a:rPr lang="en-GB" sz="800" dirty="0"/>
              <a:t> – L.TABA – 09/10/2012</a:t>
            </a:r>
          </a:p>
        </p:txBody>
      </p:sp>
      <p:pic>
        <p:nvPicPr>
          <p:cNvPr id="103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1"/>
            <a:ext cx="2163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2163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 fourré </a:t>
            </a:r>
            <a:r>
              <a:rPr lang="fr-FR" dirty="0" err="1"/>
              <a:t>Technocore</a:t>
            </a: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4EDE0C3-01DD-43F2-980D-B2565B1F5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0384"/>
              </p:ext>
            </p:extLst>
          </p:nvPr>
        </p:nvGraphicFramePr>
        <p:xfrm>
          <a:off x="159980" y="970092"/>
          <a:ext cx="8824039" cy="2838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744">
                  <a:extLst>
                    <a:ext uri="{9D8B030D-6E8A-4147-A177-3AD203B41FA5}">
                      <a16:colId xmlns:a16="http://schemas.microsoft.com/office/drawing/2014/main" val="2715250491"/>
                    </a:ext>
                  </a:extLst>
                </a:gridCol>
                <a:gridCol w="1818526">
                  <a:extLst>
                    <a:ext uri="{9D8B030D-6E8A-4147-A177-3AD203B41FA5}">
                      <a16:colId xmlns:a16="http://schemas.microsoft.com/office/drawing/2014/main" val="3729014752"/>
                    </a:ext>
                  </a:extLst>
                </a:gridCol>
                <a:gridCol w="1664413">
                  <a:extLst>
                    <a:ext uri="{9D8B030D-6E8A-4147-A177-3AD203B41FA5}">
                      <a16:colId xmlns:a16="http://schemas.microsoft.com/office/drawing/2014/main" val="2848088924"/>
                    </a:ext>
                  </a:extLst>
                </a:gridCol>
                <a:gridCol w="2212083">
                  <a:extLst>
                    <a:ext uri="{9D8B030D-6E8A-4147-A177-3AD203B41FA5}">
                      <a16:colId xmlns:a16="http://schemas.microsoft.com/office/drawing/2014/main" val="3835572609"/>
                    </a:ext>
                  </a:extLst>
                </a:gridCol>
                <a:gridCol w="1661273">
                  <a:extLst>
                    <a:ext uri="{9D8B030D-6E8A-4147-A177-3AD203B41FA5}">
                      <a16:colId xmlns:a16="http://schemas.microsoft.com/office/drawing/2014/main" val="1678370671"/>
                    </a:ext>
                  </a:extLst>
                </a:gridCol>
              </a:tblGrid>
              <a:tr h="665784">
                <a:tc>
                  <a:txBody>
                    <a:bodyPr/>
                    <a:lstStyle/>
                    <a:p>
                      <a:pPr marR="26860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 commercial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0800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Répartition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carbures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1600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Paramètres</a:t>
                      </a:r>
                      <a:r>
                        <a:rPr lang="en-US" sz="1400" dirty="0">
                          <a:effectLst/>
                        </a:rPr>
                        <a:t> de </a:t>
                      </a:r>
                      <a:r>
                        <a:rPr lang="en-US" sz="1400" dirty="0" err="1">
                          <a:effectLst/>
                        </a:rPr>
                        <a:t>soudage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160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Dureté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160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0642269"/>
                  </a:ext>
                </a:extLst>
              </a:tr>
              <a:tr h="1052277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  <a:tabLst>
                          <a:tab pos="882015" algn="l"/>
                          <a:tab pos="1061720" algn="l"/>
                        </a:tabLst>
                      </a:pPr>
                      <a:r>
                        <a:rPr lang="en-US" sz="1200" dirty="0" err="1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Technocore</a:t>
                      </a:r>
                      <a:r>
                        <a:rPr lang="en-US" sz="12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Ni S 1.6 mm</a:t>
                      </a:r>
                      <a:endParaRPr lang="fr-FR" sz="1200" dirty="0">
                        <a:effectLst/>
                        <a:latin typeface="+mj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097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80% de </a:t>
                      </a:r>
                      <a:r>
                        <a:rPr lang="en-US" sz="1200" dirty="0" err="1">
                          <a:effectLst/>
                        </a:rPr>
                        <a:t>Sphérotène</a:t>
                      </a:r>
                      <a:endParaRPr lang="fr-FR" sz="1200" dirty="0">
                        <a:effectLst/>
                      </a:endParaRPr>
                    </a:p>
                    <a:p>
                      <a:pPr marR="5080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20% de WC-Co </a:t>
                      </a:r>
                      <a:r>
                        <a:rPr lang="en-US" sz="1200" dirty="0" err="1">
                          <a:effectLst/>
                        </a:rPr>
                        <a:t>fritté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 = 20 V</a:t>
                      </a:r>
                      <a:endParaRPr lang="fr-FR" sz="1200" dirty="0">
                        <a:effectLst/>
                      </a:endParaRPr>
                    </a:p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v= 2,7m/min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Matrice : 745 HV 0.3 </a:t>
                      </a:r>
                      <a:endParaRPr lang="fr-FR" sz="1200" dirty="0">
                        <a:solidFill>
                          <a:srgbClr val="FF0000"/>
                        </a:solidFill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Sphérotène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: 2786 HV 0.2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 defTabSz="143827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0,385 g (6000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492290"/>
                  </a:ext>
                </a:extLst>
              </a:tr>
              <a:tr h="1120107">
                <a:tc>
                  <a:txBody>
                    <a:bodyPr/>
                    <a:lstStyle/>
                    <a:p>
                      <a:pPr marR="111125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Technocore</a:t>
                      </a:r>
                      <a:r>
                        <a:rPr lang="en-US" sz="1200" dirty="0">
                          <a:effectLst/>
                        </a:rPr>
                        <a:t> Fe S 1.6 mm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40% de </a:t>
                      </a:r>
                      <a:r>
                        <a:rPr lang="en-US" sz="1200" dirty="0" err="1">
                          <a:effectLst/>
                        </a:rPr>
                        <a:t>Sphérotène</a:t>
                      </a:r>
                      <a:endParaRPr lang="fr-FR" sz="1200" dirty="0">
                        <a:effectLst/>
                      </a:endParaRPr>
                    </a:p>
                    <a:p>
                      <a:pPr marR="50800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en-US" sz="1200" dirty="0">
                          <a:effectLst/>
                        </a:rPr>
                        <a:t>60% de WC-Co </a:t>
                      </a:r>
                      <a:r>
                        <a:rPr lang="en-US" sz="1200" dirty="0" err="1">
                          <a:effectLst/>
                        </a:rPr>
                        <a:t>fritté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Matrice : 699 HV 0.3 </a:t>
                      </a:r>
                      <a:endParaRPr lang="fr-FR" sz="1200" dirty="0">
                        <a:solidFill>
                          <a:srgbClr val="FF0000"/>
                        </a:solidFill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Sphérotène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: 2777 HV 0.2</a:t>
                      </a:r>
                      <a:endParaRPr lang="fr-FR" sz="120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WC-Co : 1493 HV 0.2</a:t>
                      </a:r>
                      <a:endParaRPr lang="fr-FR" sz="1200" dirty="0"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26860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0,605 g (6000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R="268605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157755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B001A20-D508-4DFB-A4F4-A5A3241FBA6C}"/>
              </a:ext>
            </a:extLst>
          </p:cNvPr>
          <p:cNvSpPr/>
          <p:nvPr/>
        </p:nvSpPr>
        <p:spPr>
          <a:xfrm>
            <a:off x="159980" y="4167856"/>
            <a:ext cx="88240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chemeClr val="tx1"/>
                </a:solidFill>
              </a:rPr>
              <a:t>Pourquoi on ajoute du WC-Co?</a:t>
            </a: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</a:rPr>
              <a:t> - Pour limiter l’action du nickel sur le </a:t>
            </a:r>
            <a:r>
              <a:rPr lang="fr-FR" sz="1200" dirty="0" err="1">
                <a:solidFill>
                  <a:schemeClr val="tx1"/>
                </a:solidFill>
              </a:rPr>
              <a:t>sphérotène</a:t>
            </a:r>
            <a:r>
              <a:rPr lang="fr-FR" sz="1200" dirty="0">
                <a:solidFill>
                  <a:schemeClr val="tx1"/>
                </a:solidFill>
              </a:rPr>
              <a:t>. Le WC-Co se dissout plus rapidement que le </a:t>
            </a:r>
            <a:r>
              <a:rPr lang="fr-FR" sz="1200" dirty="0" err="1">
                <a:solidFill>
                  <a:schemeClr val="tx1"/>
                </a:solidFill>
              </a:rPr>
              <a:t>sphérotène</a:t>
            </a:r>
            <a:r>
              <a:rPr lang="fr-FR" sz="1200" dirty="0">
                <a:solidFill>
                  <a:schemeClr val="tx1"/>
                </a:solidFill>
              </a:rPr>
              <a:t> et reprécipite en granules plus petites au refroidissement. Le W2C est moins affecté par la matrice et l’effet de halo est moins visible.</a:t>
            </a:r>
          </a:p>
          <a:p>
            <a:pPr lvl="0"/>
            <a:endParaRPr lang="fr-FR" sz="1200" dirty="0">
              <a:solidFill>
                <a:schemeClr val="tx1"/>
              </a:solidFill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</a:rPr>
              <a:t>- Limiter la sédimentation du carbure par la forme anguleuse. Pour </a:t>
            </a:r>
            <a:r>
              <a:rPr lang="fr-FR" sz="1200" dirty="0" err="1">
                <a:solidFill>
                  <a:schemeClr val="tx1"/>
                </a:solidFill>
              </a:rPr>
              <a:t>Welding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Alloys</a:t>
            </a:r>
            <a:r>
              <a:rPr lang="fr-FR" sz="1200" dirty="0">
                <a:solidFill>
                  <a:schemeClr val="tx1"/>
                </a:solidFill>
              </a:rPr>
              <a:t>, dans le fil fourré fabriqué avec du carbure fondu, les grains anguleux surnagent mieux que le </a:t>
            </a:r>
            <a:r>
              <a:rPr lang="fr-FR" sz="1200" dirty="0" err="1">
                <a:solidFill>
                  <a:schemeClr val="tx1"/>
                </a:solidFill>
              </a:rPr>
              <a:t>sphérotène</a:t>
            </a:r>
            <a:r>
              <a:rPr lang="fr-FR" sz="1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3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 fourré </a:t>
            </a:r>
            <a:r>
              <a:rPr lang="fr-FR" dirty="0" err="1"/>
              <a:t>Technocore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1413DB-8289-4F86-8911-B9F56FD2DFA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3" b="2066"/>
          <a:stretch/>
        </p:blipFill>
        <p:spPr bwMode="auto">
          <a:xfrm>
            <a:off x="1053139" y="3829733"/>
            <a:ext cx="3276864" cy="169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6D203D-9CA7-42FE-AF5B-360B2FD9AA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14" y="3829733"/>
            <a:ext cx="2259786" cy="169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BF673E1-42BF-4174-BF3D-1654AA3066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11" y="3829835"/>
            <a:ext cx="2259786" cy="169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5544F34-E698-4AC0-8406-61E8D97948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t="17681" r="10671" b="24532"/>
          <a:stretch/>
        </p:blipFill>
        <p:spPr>
          <a:xfrm>
            <a:off x="1053139" y="1421655"/>
            <a:ext cx="3276864" cy="16948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294DE7-9756-48D8-8EC0-8DCF365B4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11" y="1421655"/>
            <a:ext cx="2259786" cy="16948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25F2853-CCA0-4CE4-9728-DA00D4E6CD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15" y="1421655"/>
            <a:ext cx="2252738" cy="16895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BCE646-918E-47A1-8601-E46C550A77DC}"/>
              </a:ext>
            </a:extLst>
          </p:cNvPr>
          <p:cNvSpPr/>
          <p:nvPr/>
        </p:nvSpPr>
        <p:spPr>
          <a:xfrm rot="16200000">
            <a:off x="-220293" y="1960263"/>
            <a:ext cx="172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Ni 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BE0BC-6387-441B-AF0B-BAAC1F4BE2A0}"/>
              </a:ext>
            </a:extLst>
          </p:cNvPr>
          <p:cNvSpPr/>
          <p:nvPr/>
        </p:nvSpPr>
        <p:spPr>
          <a:xfrm rot="16200000">
            <a:off x="-280853" y="4482603"/>
            <a:ext cx="1851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Fer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77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 fourré </a:t>
            </a:r>
            <a:r>
              <a:rPr lang="fr-FR" dirty="0" err="1"/>
              <a:t>Technocore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CE646-918E-47A1-8601-E46C550A77DC}"/>
              </a:ext>
            </a:extLst>
          </p:cNvPr>
          <p:cNvSpPr/>
          <p:nvPr/>
        </p:nvSpPr>
        <p:spPr>
          <a:xfrm rot="16200000">
            <a:off x="-220293" y="1960263"/>
            <a:ext cx="172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Ni 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BE0BC-6387-441B-AF0B-BAAC1F4BE2A0}"/>
              </a:ext>
            </a:extLst>
          </p:cNvPr>
          <p:cNvSpPr/>
          <p:nvPr/>
        </p:nvSpPr>
        <p:spPr>
          <a:xfrm rot="16200000">
            <a:off x="-280853" y="4482603"/>
            <a:ext cx="1851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Fer 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8C3E79-2955-48C4-9725-0CB973862AFE}"/>
              </a:ext>
            </a:extLst>
          </p:cNvPr>
          <p:cNvSpPr/>
          <p:nvPr/>
        </p:nvSpPr>
        <p:spPr>
          <a:xfrm>
            <a:off x="1178267" y="4251770"/>
            <a:ext cx="7764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i="1" dirty="0" err="1">
                <a:solidFill>
                  <a:schemeClr val="tx1"/>
                </a:solidFill>
              </a:rPr>
              <a:t>Mineral</a:t>
            </a:r>
            <a:r>
              <a:rPr lang="fr-FR" sz="1200" b="1" i="1" dirty="0">
                <a:solidFill>
                  <a:schemeClr val="tx1"/>
                </a:solidFill>
              </a:rPr>
              <a:t> Abrasion ++</a:t>
            </a:r>
          </a:p>
          <a:p>
            <a:pPr algn="ctr"/>
            <a:r>
              <a:rPr lang="fr-FR" sz="1200" b="1" i="1" dirty="0">
                <a:solidFill>
                  <a:schemeClr val="tx1"/>
                </a:solidFill>
              </a:rPr>
              <a:t>Erosion +</a:t>
            </a: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r>
              <a:rPr lang="fr-FR" sz="1200" u="sng" dirty="0">
                <a:solidFill>
                  <a:schemeClr val="tx1"/>
                </a:solidFill>
              </a:rPr>
              <a:t>Applications</a:t>
            </a:r>
            <a:r>
              <a:rPr lang="fr-FR" sz="1200" dirty="0">
                <a:solidFill>
                  <a:schemeClr val="tx1"/>
                </a:solidFill>
              </a:rPr>
              <a:t>:  Agriculture, Mining fans, </a:t>
            </a:r>
            <a:r>
              <a:rPr lang="fr-FR" sz="1200" dirty="0" err="1">
                <a:solidFill>
                  <a:schemeClr val="tx1"/>
                </a:solidFill>
              </a:rPr>
              <a:t>cement</a:t>
            </a:r>
            <a:r>
              <a:rPr lang="fr-FR" sz="1200" dirty="0">
                <a:solidFill>
                  <a:schemeClr val="tx1"/>
                </a:solidFill>
              </a:rPr>
              <a:t> &amp; </a:t>
            </a:r>
            <a:r>
              <a:rPr lang="fr-FR" sz="1200" dirty="0" err="1">
                <a:solidFill>
                  <a:schemeClr val="tx1"/>
                </a:solidFill>
              </a:rPr>
              <a:t>steel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industry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50537-8544-4F6C-99C1-BF0A42424F4E}"/>
              </a:ext>
            </a:extLst>
          </p:cNvPr>
          <p:cNvSpPr/>
          <p:nvPr/>
        </p:nvSpPr>
        <p:spPr>
          <a:xfrm>
            <a:off x="1178267" y="1649919"/>
            <a:ext cx="7764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i="1" dirty="0" err="1">
                <a:solidFill>
                  <a:schemeClr val="tx1"/>
                </a:solidFill>
              </a:rPr>
              <a:t>Mineral</a:t>
            </a:r>
            <a:r>
              <a:rPr lang="fr-FR" sz="1200" b="1" i="1" dirty="0">
                <a:solidFill>
                  <a:schemeClr val="tx1"/>
                </a:solidFill>
              </a:rPr>
              <a:t> Abrasion ++</a:t>
            </a:r>
          </a:p>
          <a:p>
            <a:pPr algn="ctr"/>
            <a:r>
              <a:rPr lang="fr-FR" sz="1200" b="1" i="1" dirty="0">
                <a:solidFill>
                  <a:schemeClr val="tx1"/>
                </a:solidFill>
              </a:rPr>
              <a:t>Erosion ++</a:t>
            </a:r>
          </a:p>
          <a:p>
            <a:pPr algn="ctr"/>
            <a:r>
              <a:rPr lang="fr-FR" sz="1200" b="1" i="1" dirty="0">
                <a:solidFill>
                  <a:schemeClr val="tx1"/>
                </a:solidFill>
              </a:rPr>
              <a:t>Hot abrasion ++</a:t>
            </a:r>
          </a:p>
          <a:p>
            <a:pPr algn="ctr"/>
            <a:r>
              <a:rPr lang="fr-FR" sz="1200" b="1" i="1" dirty="0">
                <a:solidFill>
                  <a:schemeClr val="tx1"/>
                </a:solidFill>
              </a:rPr>
              <a:t>Corrosion ++</a:t>
            </a: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r>
              <a:rPr lang="fr-FR" sz="1200" u="sng" dirty="0">
                <a:solidFill>
                  <a:schemeClr val="tx1"/>
                </a:solidFill>
              </a:rPr>
              <a:t>Applications</a:t>
            </a:r>
            <a:r>
              <a:rPr lang="fr-FR" sz="1200" dirty="0">
                <a:solidFill>
                  <a:schemeClr val="tx1"/>
                </a:solidFill>
              </a:rPr>
              <a:t>: </a:t>
            </a:r>
            <a:r>
              <a:rPr lang="fr-FR" sz="1200" dirty="0" err="1">
                <a:solidFill>
                  <a:schemeClr val="tx1"/>
                </a:solidFill>
              </a:rPr>
              <a:t>Drilling</a:t>
            </a:r>
            <a:r>
              <a:rPr lang="fr-FR" sz="1200" dirty="0">
                <a:solidFill>
                  <a:schemeClr val="tx1"/>
                </a:solidFill>
              </a:rPr>
              <a:t>, Food </a:t>
            </a:r>
            <a:r>
              <a:rPr lang="fr-FR" sz="1200" dirty="0" err="1">
                <a:solidFill>
                  <a:schemeClr val="tx1"/>
                </a:solidFill>
              </a:rPr>
              <a:t>processing</a:t>
            </a:r>
            <a:r>
              <a:rPr lang="fr-FR" sz="1200" dirty="0">
                <a:solidFill>
                  <a:schemeClr val="tx1"/>
                </a:solidFill>
              </a:rPr>
              <a:t>, </a:t>
            </a:r>
            <a:r>
              <a:rPr lang="fr-FR" sz="1200" dirty="0" err="1">
                <a:solidFill>
                  <a:schemeClr val="tx1"/>
                </a:solidFill>
              </a:rPr>
              <a:t>chemical</a:t>
            </a:r>
            <a:r>
              <a:rPr lang="fr-FR" sz="1200" dirty="0">
                <a:solidFill>
                  <a:schemeClr val="tx1"/>
                </a:solidFill>
              </a:rPr>
              <a:t>, </a:t>
            </a:r>
            <a:r>
              <a:rPr lang="fr-FR" sz="1200" dirty="0" err="1">
                <a:solidFill>
                  <a:schemeClr val="tx1"/>
                </a:solidFill>
              </a:rPr>
              <a:t>fertilizer</a:t>
            </a:r>
            <a:r>
              <a:rPr lang="fr-FR" sz="1200" dirty="0">
                <a:solidFill>
                  <a:schemeClr val="tx1"/>
                </a:solidFill>
              </a:rPr>
              <a:t>, </a:t>
            </a:r>
            <a:r>
              <a:rPr lang="fr-FR" sz="1200" dirty="0" err="1">
                <a:solidFill>
                  <a:schemeClr val="tx1"/>
                </a:solidFill>
              </a:rPr>
              <a:t>rubber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undustries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800752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genia">
  <a:themeElements>
    <a:clrScheme name="presentation-telemecanique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resentation-telemecaniq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-telemecanique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telemecanique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Technogenia</Template>
  <TotalTime>1845</TotalTime>
  <Words>232</Words>
  <Application>Microsoft Office PowerPoint</Application>
  <PresentationFormat>Affichage à l'écran (4:3)</PresentationFormat>
  <Paragraphs>46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Times</vt:lpstr>
      <vt:lpstr>Times New Roman</vt:lpstr>
      <vt:lpstr>Technogenia</vt:lpstr>
      <vt:lpstr>Fil fourré Technocore</vt:lpstr>
      <vt:lpstr>Fil fourré Technocore</vt:lpstr>
      <vt:lpstr>Fil fourré Technocore</vt:lpstr>
    </vt:vector>
  </TitlesOfParts>
  <Company>Schneider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LTaba</dc:creator>
  <cp:lastModifiedBy>Zoe ROULON</cp:lastModifiedBy>
  <cp:revision>184</cp:revision>
  <dcterms:created xsi:type="dcterms:W3CDTF">2008-12-18T13:04:39Z</dcterms:created>
  <dcterms:modified xsi:type="dcterms:W3CDTF">2022-02-03T08:48:11Z</dcterms:modified>
</cp:coreProperties>
</file>