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"/>
  </p:notesMasterIdLst>
  <p:handoutMasterIdLst>
    <p:handoutMasterId r:id="rId7"/>
  </p:handoutMasterIdLst>
  <p:sldIdLst>
    <p:sldId id="285" r:id="rId2"/>
    <p:sldId id="286" r:id="rId3"/>
    <p:sldId id="287" r:id="rId4"/>
    <p:sldId id="288" r:id="rId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969696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97919E-C240-4280-B6B3-85BE920179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39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E7022B-EC01-417D-AE42-68073385021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1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4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8604251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D5F7731E-748C-4910-8B3E-FAB8964BCD80}" type="slidenum">
              <a:rPr lang="fr-FR" sz="800"/>
              <a:pPr defTabSz="661988" eaLnBrk="0" hangingPunct="0"/>
              <a:t>‹N°›</a:t>
            </a:fld>
            <a:endParaRPr lang="fr-FR" sz="80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1" y="3573464"/>
            <a:ext cx="64817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773239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042990" y="6577014"/>
            <a:ext cx="23467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 dirty="0"/>
              <a:t>Technogenia – Sales </a:t>
            </a:r>
            <a:r>
              <a:rPr lang="en-GB" sz="800" dirty="0" err="1"/>
              <a:t>dept</a:t>
            </a:r>
            <a:r>
              <a:rPr lang="en-GB" sz="800" dirty="0"/>
              <a:t> – L.TABA – 09/10/2012</a:t>
            </a:r>
          </a:p>
        </p:txBody>
      </p:sp>
      <p:pic>
        <p:nvPicPr>
          <p:cNvPr id="103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1"/>
            <a:ext cx="2163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2163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 fourré Fer </a:t>
            </a:r>
            <a:r>
              <a:rPr lang="fr-FR" dirty="0" err="1"/>
              <a:t>Technocore</a:t>
            </a: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4EDE0C3-01DD-43F2-980D-B2565B1F5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23711"/>
              </p:ext>
            </p:extLst>
          </p:nvPr>
        </p:nvGraphicFramePr>
        <p:xfrm>
          <a:off x="307975" y="2059622"/>
          <a:ext cx="8500746" cy="2526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486">
                  <a:extLst>
                    <a:ext uri="{9D8B030D-6E8A-4147-A177-3AD203B41FA5}">
                      <a16:colId xmlns:a16="http://schemas.microsoft.com/office/drawing/2014/main" val="2829524728"/>
                    </a:ext>
                  </a:extLst>
                </a:gridCol>
                <a:gridCol w="1595338">
                  <a:extLst>
                    <a:ext uri="{9D8B030D-6E8A-4147-A177-3AD203B41FA5}">
                      <a16:colId xmlns:a16="http://schemas.microsoft.com/office/drawing/2014/main" val="2715250491"/>
                    </a:ext>
                  </a:extLst>
                </a:gridCol>
                <a:gridCol w="2432193">
                  <a:extLst>
                    <a:ext uri="{9D8B030D-6E8A-4147-A177-3AD203B41FA5}">
                      <a16:colId xmlns:a16="http://schemas.microsoft.com/office/drawing/2014/main" val="3729014752"/>
                    </a:ext>
                  </a:extLst>
                </a:gridCol>
                <a:gridCol w="1621536">
                  <a:extLst>
                    <a:ext uri="{9D8B030D-6E8A-4147-A177-3AD203B41FA5}">
                      <a16:colId xmlns:a16="http://schemas.microsoft.com/office/drawing/2014/main" val="972760521"/>
                    </a:ext>
                  </a:extLst>
                </a:gridCol>
                <a:gridCol w="1536193">
                  <a:extLst>
                    <a:ext uri="{9D8B030D-6E8A-4147-A177-3AD203B41FA5}">
                      <a16:colId xmlns:a16="http://schemas.microsoft.com/office/drawing/2014/main" val="2848088924"/>
                    </a:ext>
                  </a:extLst>
                </a:gridCol>
              </a:tblGrid>
              <a:tr h="440224"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N° de lot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 commercial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08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Répartition carbures</a:t>
                      </a:r>
                      <a:endParaRPr lang="fr-FR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>
                        <a:spcAft>
                          <a:spcPts val="0"/>
                        </a:spcAft>
                        <a:tabLst>
                          <a:tab pos="619760" algn="l"/>
                        </a:tabLst>
                      </a:pPr>
                      <a:r>
                        <a:rPr lang="en-US" sz="1400">
                          <a:effectLst/>
                        </a:rPr>
                        <a:t>Composition chimique (wt%)</a:t>
                      </a:r>
                      <a:endParaRPr lang="fr-FR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16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Paramètres de soudage</a:t>
                      </a:r>
                      <a:endParaRPr lang="fr-FR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642269"/>
                  </a:ext>
                </a:extLst>
              </a:tr>
              <a:tr h="730038">
                <a:tc>
                  <a:txBody>
                    <a:bodyPr/>
                    <a:lstStyle/>
                    <a:p>
                      <a:pPr marR="2984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Lot 205449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  <a:tabLst>
                          <a:tab pos="882015" algn="l"/>
                        </a:tabLst>
                      </a:pPr>
                      <a:r>
                        <a:rPr lang="en-US" sz="1400" dirty="0">
                          <a:effectLst/>
                        </a:rPr>
                        <a:t>DO48 </a:t>
                      </a:r>
                      <a:r>
                        <a:rPr lang="en-US" sz="1400" dirty="0" err="1">
                          <a:effectLst/>
                        </a:rPr>
                        <a:t>Castolin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20 % de </a:t>
                      </a:r>
                      <a:r>
                        <a:rPr lang="en-US" sz="1400" dirty="0" err="1">
                          <a:effectLst/>
                        </a:rPr>
                        <a:t>carbures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fondus</a:t>
                      </a:r>
                      <a:endParaRPr lang="fr-FR" sz="2000" dirty="0">
                        <a:effectLst/>
                      </a:endParaRPr>
                    </a:p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80% de WC-Co </a:t>
                      </a:r>
                      <a:r>
                        <a:rPr lang="en-US" sz="1400" dirty="0" err="1">
                          <a:effectLst/>
                        </a:rPr>
                        <a:t>fritté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1600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en-US" sz="1400" dirty="0">
                          <a:effectLst/>
                        </a:rPr>
                        <a:t>U = 20,4 V</a:t>
                      </a:r>
                      <a:endParaRPr lang="fr-FR" sz="2000" dirty="0">
                        <a:effectLst/>
                      </a:endParaRPr>
                    </a:p>
                    <a:p>
                      <a:pPr marR="101600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en-US" sz="1400" dirty="0">
                          <a:effectLst/>
                        </a:rPr>
                        <a:t>I = 149 A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4838045"/>
                  </a:ext>
                </a:extLst>
              </a:tr>
              <a:tr h="660336">
                <a:tc>
                  <a:txBody>
                    <a:bodyPr/>
                    <a:lstStyle/>
                    <a:p>
                      <a:pPr marR="2984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Lot 21040060</a:t>
                      </a:r>
                      <a:endParaRPr lang="fr-FR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1125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Technocore</a:t>
                      </a:r>
                      <a:r>
                        <a:rPr lang="en-US" sz="1400" dirty="0">
                          <a:effectLst/>
                        </a:rPr>
                        <a:t> Fe S 1.6 mm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 de </a:t>
                      </a:r>
                      <a:r>
                        <a:rPr lang="en-US" sz="1400" dirty="0" err="1">
                          <a:effectLst/>
                        </a:rPr>
                        <a:t>Sphérotène</a:t>
                      </a:r>
                      <a:endParaRPr lang="fr-FR" sz="2000" dirty="0">
                        <a:effectLst/>
                      </a:endParaRPr>
                    </a:p>
                    <a:p>
                      <a:pPr marR="50800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en-US" sz="1400" dirty="0">
                          <a:effectLst/>
                        </a:rPr>
                        <a:t>60% de WC-Co </a:t>
                      </a:r>
                      <a:r>
                        <a:rPr lang="en-US" sz="1400" dirty="0" err="1">
                          <a:effectLst/>
                        </a:rPr>
                        <a:t>fritté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C: 2.3     W: 41.3</a:t>
                      </a:r>
                      <a:endParaRPr lang="fr-FR" sz="2000" dirty="0">
                        <a:effectLst/>
                      </a:endParaRPr>
                    </a:p>
                    <a:p>
                      <a:pPr marR="19050">
                        <a:spcAft>
                          <a:spcPts val="0"/>
                        </a:spcAft>
                        <a:tabLst>
                          <a:tab pos="619760" algn="l"/>
                        </a:tabLst>
                      </a:pPr>
                      <a:r>
                        <a:rPr lang="en-US" sz="1400" dirty="0">
                          <a:effectLst/>
                        </a:rPr>
                        <a:t>Fe: 53.4  Co: 2.7</a:t>
                      </a:r>
                      <a:endParaRPr lang="fr-FR" sz="2000" dirty="0">
                        <a:effectLst/>
                      </a:endParaRPr>
                    </a:p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Mn: 0.2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6285396"/>
                  </a:ext>
                </a:extLst>
              </a:tr>
              <a:tr h="696258">
                <a:tc>
                  <a:txBody>
                    <a:bodyPr/>
                    <a:lstStyle/>
                    <a:p>
                      <a:pPr marR="5842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Lot 372422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  <a:tabLst>
                          <a:tab pos="882015" algn="l"/>
                          <a:tab pos="1061720" algn="l"/>
                        </a:tabLst>
                      </a:pPr>
                      <a:r>
                        <a:rPr lang="en-US" sz="1400">
                          <a:effectLst/>
                        </a:rPr>
                        <a:t>HardFace SteelCarb G 1.6</a:t>
                      </a:r>
                      <a:endParaRPr lang="fr-FR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097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80% de </a:t>
                      </a:r>
                      <a:r>
                        <a:rPr lang="en-US" sz="1400" dirty="0" err="1">
                          <a:effectLst/>
                        </a:rPr>
                        <a:t>Sphérotène</a:t>
                      </a:r>
                      <a:endParaRPr lang="fr-FR" sz="2000" dirty="0">
                        <a:effectLst/>
                      </a:endParaRPr>
                    </a:p>
                    <a:p>
                      <a:pPr marR="508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20% de WC-Co </a:t>
                      </a:r>
                      <a:r>
                        <a:rPr lang="en-US" sz="1400" dirty="0" err="1">
                          <a:effectLst/>
                        </a:rPr>
                        <a:t>fritté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 = 17.5 V</a:t>
                      </a:r>
                      <a:endParaRPr lang="fr-FR" sz="2000" dirty="0">
                        <a:effectLst/>
                      </a:endParaRPr>
                    </a:p>
                    <a:p>
                      <a:pPr marR="39433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v= 2m/min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492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3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 fourré Fer </a:t>
            </a:r>
            <a:r>
              <a:rPr lang="fr-FR" dirty="0" err="1"/>
              <a:t>Technocore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67598C-2607-4990-9806-EAA65756E34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6"/>
          <a:stretch/>
        </p:blipFill>
        <p:spPr bwMode="auto">
          <a:xfrm>
            <a:off x="111083" y="2601094"/>
            <a:ext cx="4506059" cy="200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AB94210-EF58-4C67-83CE-35B8152FDD2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3" b="2066"/>
          <a:stretch/>
        </p:blipFill>
        <p:spPr bwMode="auto">
          <a:xfrm>
            <a:off x="4857403" y="987398"/>
            <a:ext cx="4203790" cy="217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BE391A2-AF4B-42D4-8B90-697E6ADBE00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b="27990"/>
          <a:stretch/>
        </p:blipFill>
        <p:spPr bwMode="auto">
          <a:xfrm>
            <a:off x="4857403" y="3789968"/>
            <a:ext cx="4104005" cy="2007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C823D2-C7E6-402E-A8C7-34EEC2CBE6A1}"/>
              </a:ext>
            </a:extLst>
          </p:cNvPr>
          <p:cNvSpPr/>
          <p:nvPr/>
        </p:nvSpPr>
        <p:spPr>
          <a:xfrm>
            <a:off x="5985613" y="3233175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21040060 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11A9F-6E3A-426F-B6A2-BF6F5B00A89E}"/>
              </a:ext>
            </a:extLst>
          </p:cNvPr>
          <p:cNvSpPr/>
          <p:nvPr/>
        </p:nvSpPr>
        <p:spPr>
          <a:xfrm>
            <a:off x="6173929" y="5778685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latin typeface="Arial" panose="020B0604020202020204" pitchFamily="34" charset="0"/>
                <a:ea typeface="Times" panose="02020603050405020304" pitchFamily="18" charset="0"/>
              </a:rPr>
              <a:t>Lot 372422 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978F1-B2D2-4839-A104-CCC1F277DD58}"/>
              </a:ext>
            </a:extLst>
          </p:cNvPr>
          <p:cNvSpPr/>
          <p:nvPr/>
        </p:nvSpPr>
        <p:spPr>
          <a:xfrm>
            <a:off x="1608588" y="46522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205449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64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 fourré Fer </a:t>
            </a:r>
            <a:r>
              <a:rPr lang="fr-FR" dirty="0" err="1"/>
              <a:t>Technocore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823D2-C7E6-402E-A8C7-34EEC2CBE6A1}"/>
              </a:ext>
            </a:extLst>
          </p:cNvPr>
          <p:cNvSpPr/>
          <p:nvPr/>
        </p:nvSpPr>
        <p:spPr>
          <a:xfrm>
            <a:off x="3458308" y="319798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21040060 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11A9F-6E3A-426F-B6A2-BF6F5B00A89E}"/>
              </a:ext>
            </a:extLst>
          </p:cNvPr>
          <p:cNvSpPr/>
          <p:nvPr/>
        </p:nvSpPr>
        <p:spPr>
          <a:xfrm>
            <a:off x="6527497" y="323537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372422 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978F1-B2D2-4839-A104-CCC1F277DD58}"/>
              </a:ext>
            </a:extLst>
          </p:cNvPr>
          <p:cNvSpPr/>
          <p:nvPr/>
        </p:nvSpPr>
        <p:spPr>
          <a:xfrm>
            <a:off x="830579" y="319798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205449 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3FD070-E73E-4A09-817B-A9073D5A19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7" y="996046"/>
            <a:ext cx="2758313" cy="206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27D5EAD-8E56-4EC4-A20B-B3BB924AB9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7" y="3567319"/>
            <a:ext cx="2758313" cy="206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CD7C833-552F-4CE7-8CE3-32B672BA740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33" y="996045"/>
            <a:ext cx="2758642" cy="206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B438531-A82C-4AC8-BFD3-1DD1EDC8A6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6" y="3567319"/>
            <a:ext cx="2756779" cy="206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EA3DE14-77A3-46F3-A05A-8B241B7F63C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10" y="996045"/>
            <a:ext cx="2756629" cy="206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CA9C3E7-F30B-41D1-9DFB-972322C9687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10" y="3567319"/>
            <a:ext cx="2756628" cy="206758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 de texte 61">
            <a:extLst>
              <a:ext uri="{FF2B5EF4-FFF2-40B4-BE49-F238E27FC236}">
                <a16:creationId xmlns:a16="http://schemas.microsoft.com/office/drawing/2014/main" id="{78D1AF97-22FD-4CBD-A989-9E0D4671E7F7}"/>
              </a:ext>
            </a:extLst>
          </p:cNvPr>
          <p:cNvSpPr txBox="1"/>
          <p:nvPr/>
        </p:nvSpPr>
        <p:spPr>
          <a:xfrm>
            <a:off x="322261" y="4193182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 de texte 61">
            <a:extLst>
              <a:ext uri="{FF2B5EF4-FFF2-40B4-BE49-F238E27FC236}">
                <a16:creationId xmlns:a16="http://schemas.microsoft.com/office/drawing/2014/main" id="{64CCFA6A-EE25-4F24-B415-6FDAC78FB5F8}"/>
              </a:ext>
            </a:extLst>
          </p:cNvPr>
          <p:cNvSpPr txBox="1"/>
          <p:nvPr/>
        </p:nvSpPr>
        <p:spPr>
          <a:xfrm>
            <a:off x="3407160" y="5211214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61">
            <a:extLst>
              <a:ext uri="{FF2B5EF4-FFF2-40B4-BE49-F238E27FC236}">
                <a16:creationId xmlns:a16="http://schemas.microsoft.com/office/drawing/2014/main" id="{2DB58A1B-AE63-47B0-B32F-9FCC589318F6}"/>
              </a:ext>
            </a:extLst>
          </p:cNvPr>
          <p:cNvSpPr txBox="1"/>
          <p:nvPr/>
        </p:nvSpPr>
        <p:spPr>
          <a:xfrm>
            <a:off x="7374424" y="3972193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55">
            <a:extLst>
              <a:ext uri="{FF2B5EF4-FFF2-40B4-BE49-F238E27FC236}">
                <a16:creationId xmlns:a16="http://schemas.microsoft.com/office/drawing/2014/main" id="{70A29091-ADF3-4DE1-8BEE-4A680B074B10}"/>
              </a:ext>
            </a:extLst>
          </p:cNvPr>
          <p:cNvSpPr txBox="1"/>
          <p:nvPr/>
        </p:nvSpPr>
        <p:spPr>
          <a:xfrm>
            <a:off x="1746084" y="4743640"/>
            <a:ext cx="702310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WC-Co</a:t>
            </a:r>
            <a:endParaRPr lang="fr-FR" sz="120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 de texte 55">
            <a:extLst>
              <a:ext uri="{FF2B5EF4-FFF2-40B4-BE49-F238E27FC236}">
                <a16:creationId xmlns:a16="http://schemas.microsoft.com/office/drawing/2014/main" id="{DCB40FC5-55F7-492E-B845-0ACF1E12EAC0}"/>
              </a:ext>
            </a:extLst>
          </p:cNvPr>
          <p:cNvSpPr txBox="1"/>
          <p:nvPr/>
        </p:nvSpPr>
        <p:spPr>
          <a:xfrm>
            <a:off x="4504397" y="4601111"/>
            <a:ext cx="702310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WC-Co</a:t>
            </a:r>
            <a:endParaRPr lang="fr-FR" sz="120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CA093-E760-4329-81B6-4C722F892AD4}"/>
              </a:ext>
            </a:extLst>
          </p:cNvPr>
          <p:cNvSpPr/>
          <p:nvPr/>
        </p:nvSpPr>
        <p:spPr>
          <a:xfrm>
            <a:off x="782855" y="3039657"/>
            <a:ext cx="19155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en-US" sz="1100" i="1" dirty="0"/>
              <a:t>20 % </a:t>
            </a:r>
            <a:r>
              <a:rPr lang="fr-FR" sz="1100" i="1" dirty="0"/>
              <a:t>WC </a:t>
            </a:r>
            <a:r>
              <a:rPr lang="en-US" sz="1100" i="1" dirty="0"/>
              <a:t>80% WC-Co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216FB5-21DC-4402-BF2C-E4D8670A54E1}"/>
              </a:ext>
            </a:extLst>
          </p:cNvPr>
          <p:cNvSpPr/>
          <p:nvPr/>
        </p:nvSpPr>
        <p:spPr>
          <a:xfrm>
            <a:off x="3378238" y="3046713"/>
            <a:ext cx="2430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en-US" sz="1100" i="1" dirty="0"/>
              <a:t>40 % </a:t>
            </a:r>
            <a:r>
              <a:rPr lang="fr-FR" sz="1100" i="1" dirty="0" err="1"/>
              <a:t>Sphérotène</a:t>
            </a:r>
            <a:r>
              <a:rPr lang="fr-FR" sz="1100" i="1" dirty="0"/>
              <a:t>  </a:t>
            </a:r>
            <a:r>
              <a:rPr lang="en-US" sz="1100" i="1" dirty="0"/>
              <a:t>60% WC-Co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2E90D8-A100-461F-8285-589A5BA2AB0C}"/>
              </a:ext>
            </a:extLst>
          </p:cNvPr>
          <p:cNvSpPr/>
          <p:nvPr/>
        </p:nvSpPr>
        <p:spPr>
          <a:xfrm>
            <a:off x="6366773" y="3039657"/>
            <a:ext cx="2430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en-US" sz="1100" i="1" dirty="0"/>
              <a:t>80 % </a:t>
            </a:r>
            <a:r>
              <a:rPr lang="fr-FR" sz="1100" i="1" dirty="0" err="1"/>
              <a:t>Sphérotène</a:t>
            </a:r>
            <a:r>
              <a:rPr lang="fr-FR" sz="1100" i="1" dirty="0"/>
              <a:t>  </a:t>
            </a:r>
            <a:r>
              <a:rPr lang="en-US" sz="1100" i="1" dirty="0"/>
              <a:t>20% WC-Co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 fourré Fer </a:t>
            </a:r>
            <a:r>
              <a:rPr lang="fr-FR" dirty="0" err="1"/>
              <a:t>Technocore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823D2-C7E6-402E-A8C7-34EEC2CBE6A1}"/>
              </a:ext>
            </a:extLst>
          </p:cNvPr>
          <p:cNvSpPr/>
          <p:nvPr/>
        </p:nvSpPr>
        <p:spPr>
          <a:xfrm>
            <a:off x="3458308" y="319798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21040060 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11A9F-6E3A-426F-B6A2-BF6F5B00A89E}"/>
              </a:ext>
            </a:extLst>
          </p:cNvPr>
          <p:cNvSpPr/>
          <p:nvPr/>
        </p:nvSpPr>
        <p:spPr>
          <a:xfrm>
            <a:off x="6527497" y="323537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372422 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978F1-B2D2-4839-A104-CCC1F277DD58}"/>
              </a:ext>
            </a:extLst>
          </p:cNvPr>
          <p:cNvSpPr/>
          <p:nvPr/>
        </p:nvSpPr>
        <p:spPr>
          <a:xfrm>
            <a:off x="830579" y="319798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" panose="02020603050405020304" pitchFamily="18" charset="0"/>
              </a:rPr>
              <a:t>Lot 205449 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27D5EAD-8E56-4EC4-A20B-B3BB924AB9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7" y="3567319"/>
            <a:ext cx="2758313" cy="206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B438531-A82C-4AC8-BFD3-1DD1EDC8A6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6" y="3567319"/>
            <a:ext cx="2756779" cy="206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CA9C3E7-F30B-41D1-9DFB-972322C9687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10" y="3567319"/>
            <a:ext cx="2756628" cy="206758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 de texte 61">
            <a:extLst>
              <a:ext uri="{FF2B5EF4-FFF2-40B4-BE49-F238E27FC236}">
                <a16:creationId xmlns:a16="http://schemas.microsoft.com/office/drawing/2014/main" id="{78D1AF97-22FD-4CBD-A989-9E0D4671E7F7}"/>
              </a:ext>
            </a:extLst>
          </p:cNvPr>
          <p:cNvSpPr txBox="1"/>
          <p:nvPr/>
        </p:nvSpPr>
        <p:spPr>
          <a:xfrm>
            <a:off x="322261" y="4193182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 de texte 61">
            <a:extLst>
              <a:ext uri="{FF2B5EF4-FFF2-40B4-BE49-F238E27FC236}">
                <a16:creationId xmlns:a16="http://schemas.microsoft.com/office/drawing/2014/main" id="{64CCFA6A-EE25-4F24-B415-6FDAC78FB5F8}"/>
              </a:ext>
            </a:extLst>
          </p:cNvPr>
          <p:cNvSpPr txBox="1"/>
          <p:nvPr/>
        </p:nvSpPr>
        <p:spPr>
          <a:xfrm>
            <a:off x="3407160" y="5211214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61">
            <a:extLst>
              <a:ext uri="{FF2B5EF4-FFF2-40B4-BE49-F238E27FC236}">
                <a16:creationId xmlns:a16="http://schemas.microsoft.com/office/drawing/2014/main" id="{2DB58A1B-AE63-47B0-B32F-9FCC589318F6}"/>
              </a:ext>
            </a:extLst>
          </p:cNvPr>
          <p:cNvSpPr txBox="1"/>
          <p:nvPr/>
        </p:nvSpPr>
        <p:spPr>
          <a:xfrm>
            <a:off x="7374424" y="3972193"/>
            <a:ext cx="1016635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 fondus</a:t>
            </a:r>
            <a:endParaRPr lang="fr-FR" sz="1200" b="1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55">
            <a:extLst>
              <a:ext uri="{FF2B5EF4-FFF2-40B4-BE49-F238E27FC236}">
                <a16:creationId xmlns:a16="http://schemas.microsoft.com/office/drawing/2014/main" id="{70A29091-ADF3-4DE1-8BEE-4A680B074B10}"/>
              </a:ext>
            </a:extLst>
          </p:cNvPr>
          <p:cNvSpPr txBox="1"/>
          <p:nvPr/>
        </p:nvSpPr>
        <p:spPr>
          <a:xfrm>
            <a:off x="1746084" y="4743640"/>
            <a:ext cx="702310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WC-Co</a:t>
            </a:r>
            <a:endParaRPr lang="fr-FR" sz="120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 de texte 55">
            <a:extLst>
              <a:ext uri="{FF2B5EF4-FFF2-40B4-BE49-F238E27FC236}">
                <a16:creationId xmlns:a16="http://schemas.microsoft.com/office/drawing/2014/main" id="{DCB40FC5-55F7-492E-B845-0ACF1E12EAC0}"/>
              </a:ext>
            </a:extLst>
          </p:cNvPr>
          <p:cNvSpPr txBox="1"/>
          <p:nvPr/>
        </p:nvSpPr>
        <p:spPr>
          <a:xfrm>
            <a:off x="4504397" y="4601111"/>
            <a:ext cx="702310" cy="272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WC-Co</a:t>
            </a:r>
            <a:endParaRPr lang="fr-FR" sz="120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CA093-E760-4329-81B6-4C722F892AD4}"/>
              </a:ext>
            </a:extLst>
          </p:cNvPr>
          <p:cNvSpPr/>
          <p:nvPr/>
        </p:nvSpPr>
        <p:spPr>
          <a:xfrm>
            <a:off x="782855" y="3039657"/>
            <a:ext cx="19155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en-US" sz="1100" i="1" dirty="0"/>
              <a:t>20 % </a:t>
            </a:r>
            <a:r>
              <a:rPr lang="fr-FR" sz="1100" i="1" dirty="0"/>
              <a:t>WC </a:t>
            </a:r>
            <a:r>
              <a:rPr lang="en-US" sz="1100" i="1" dirty="0"/>
              <a:t>80% WC-Co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216FB5-21DC-4402-BF2C-E4D8670A54E1}"/>
              </a:ext>
            </a:extLst>
          </p:cNvPr>
          <p:cNvSpPr/>
          <p:nvPr/>
        </p:nvSpPr>
        <p:spPr>
          <a:xfrm>
            <a:off x="3378238" y="3046713"/>
            <a:ext cx="2430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en-US" sz="1100" i="1" dirty="0"/>
              <a:t>40 % </a:t>
            </a:r>
            <a:r>
              <a:rPr lang="fr-FR" sz="1100" i="1" dirty="0" err="1"/>
              <a:t>Sphérotène</a:t>
            </a:r>
            <a:r>
              <a:rPr lang="fr-FR" sz="1100" i="1" dirty="0"/>
              <a:t>  </a:t>
            </a:r>
            <a:r>
              <a:rPr lang="en-US" sz="1100" i="1" dirty="0"/>
              <a:t>60% WC-Co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2E90D8-A100-461F-8285-589A5BA2AB0C}"/>
              </a:ext>
            </a:extLst>
          </p:cNvPr>
          <p:cNvSpPr/>
          <p:nvPr/>
        </p:nvSpPr>
        <p:spPr>
          <a:xfrm>
            <a:off x="6366773" y="3039657"/>
            <a:ext cx="2430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en-US" sz="1100" i="1" dirty="0"/>
              <a:t>80 % </a:t>
            </a:r>
            <a:r>
              <a:rPr lang="fr-FR" sz="1100" i="1" dirty="0" err="1"/>
              <a:t>Sphérotène</a:t>
            </a:r>
            <a:r>
              <a:rPr lang="fr-FR" sz="1100" i="1" dirty="0"/>
              <a:t>  </a:t>
            </a:r>
            <a:r>
              <a:rPr lang="en-US" sz="1100" i="1" dirty="0"/>
              <a:t>20% WC-Co</a:t>
            </a:r>
            <a:endParaRPr lang="fr-FR" sz="1100" i="1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7A98AF-CDAE-41B8-B515-509288DE4BE2}"/>
              </a:ext>
            </a:extLst>
          </p:cNvPr>
          <p:cNvSpPr/>
          <p:nvPr/>
        </p:nvSpPr>
        <p:spPr>
          <a:xfrm>
            <a:off x="152897" y="1732185"/>
            <a:ext cx="32158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Matrice : 706 HV 0.3</a:t>
            </a:r>
            <a:endParaRPr lang="fr-FR" sz="1600" dirty="0">
              <a:solidFill>
                <a:srgbClr val="FF0000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268605">
              <a:spcAft>
                <a:spcPts val="0"/>
              </a:spcAft>
            </a:pPr>
            <a:r>
              <a:rPr lang="fr-FR" sz="1600" dirty="0"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Carbure fondu : 2442 HV 0.2</a:t>
            </a:r>
            <a:endParaRPr lang="fr-FR" sz="16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268605">
              <a:spcAft>
                <a:spcPts val="0"/>
              </a:spcAft>
            </a:pPr>
            <a:r>
              <a:rPr lang="fr-FR" sz="1600" dirty="0">
                <a:solidFill>
                  <a:schemeClr val="accent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WC-Co : 1576 HV 0.2</a:t>
            </a:r>
            <a:endParaRPr lang="fr-FR" sz="1600" dirty="0">
              <a:solidFill>
                <a:schemeClr val="accent1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D30921-CFFE-4808-AB1A-ACC23316B3A8}"/>
              </a:ext>
            </a:extLst>
          </p:cNvPr>
          <p:cNvSpPr/>
          <p:nvPr/>
        </p:nvSpPr>
        <p:spPr>
          <a:xfrm>
            <a:off x="3335400" y="1725836"/>
            <a:ext cx="29488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Matrice : 699 HV 0.3 </a:t>
            </a:r>
            <a:endParaRPr lang="fr-FR" sz="1600" dirty="0">
              <a:solidFill>
                <a:srgbClr val="FF0000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268605">
              <a:spcAft>
                <a:spcPts val="0"/>
              </a:spcAft>
            </a:pP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Sphérotène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: 2777 HV 0.2</a:t>
            </a:r>
            <a:endParaRPr lang="fr-FR" sz="1600" dirty="0">
              <a:solidFill>
                <a:schemeClr val="tx1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268605">
              <a:spcAft>
                <a:spcPts val="0"/>
              </a:spcAft>
            </a:pPr>
            <a:r>
              <a:rPr lang="fr-FR" sz="1600" dirty="0">
                <a:solidFill>
                  <a:schemeClr val="accent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WC-Co : 1493 HV 0.2</a:t>
            </a:r>
            <a:endParaRPr lang="fr-FR" sz="1600" dirty="0">
              <a:solidFill>
                <a:schemeClr val="accent1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C6F29-C927-46CC-8758-73D47ACAA164}"/>
              </a:ext>
            </a:extLst>
          </p:cNvPr>
          <p:cNvSpPr/>
          <p:nvPr/>
        </p:nvSpPr>
        <p:spPr>
          <a:xfrm>
            <a:off x="6366773" y="1725836"/>
            <a:ext cx="2756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8605">
              <a:spcAft>
                <a:spcPts val="0"/>
              </a:spcAft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Matrice : 721 HV 0.3 </a:t>
            </a:r>
            <a:endParaRPr lang="fr-FR" sz="1600" dirty="0">
              <a:solidFill>
                <a:srgbClr val="FF0000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268605">
              <a:spcAft>
                <a:spcPts val="0"/>
              </a:spcAft>
            </a:pP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Sphérotène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: 2981 HV 0.2</a:t>
            </a:r>
            <a:endParaRPr lang="fr-FR" sz="1600" dirty="0">
              <a:solidFill>
                <a:schemeClr val="tx1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4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genia">
  <a:themeElements>
    <a:clrScheme name="presentation-telemecanique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resentation-telemecaniq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-telemecanique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telemecanique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Technogenia</Template>
  <TotalTime>1443</TotalTime>
  <Words>230</Words>
  <Application>Microsoft Office PowerPoint</Application>
  <PresentationFormat>Affichage à l'écran (4:3)</PresentationFormat>
  <Paragraphs>64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</vt:lpstr>
      <vt:lpstr>Times New Roman</vt:lpstr>
      <vt:lpstr>Technogenia</vt:lpstr>
      <vt:lpstr>Fil fourré Fer Technocore</vt:lpstr>
      <vt:lpstr>Fil fourré Fer Technocore</vt:lpstr>
      <vt:lpstr>Fil fourré Fer Technocore</vt:lpstr>
      <vt:lpstr>Fil fourré Fer Technocore</vt:lpstr>
    </vt:vector>
  </TitlesOfParts>
  <Company>Schneider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LTaba</dc:creator>
  <cp:lastModifiedBy>Zoe ROULON</cp:lastModifiedBy>
  <cp:revision>158</cp:revision>
  <dcterms:created xsi:type="dcterms:W3CDTF">2008-12-18T13:04:39Z</dcterms:created>
  <dcterms:modified xsi:type="dcterms:W3CDTF">2021-09-16T08:50:14Z</dcterms:modified>
</cp:coreProperties>
</file>