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742" r:id="rId2"/>
  </p:sldMasterIdLst>
  <p:notesMasterIdLst>
    <p:notesMasterId r:id="rId29"/>
  </p:notesMasterIdLst>
  <p:handoutMasterIdLst>
    <p:handoutMasterId r:id="rId30"/>
  </p:handoutMasterIdLst>
  <p:sldIdLst>
    <p:sldId id="285" r:id="rId3"/>
    <p:sldId id="313" r:id="rId4"/>
    <p:sldId id="314" r:id="rId5"/>
    <p:sldId id="298" r:id="rId6"/>
    <p:sldId id="299" r:id="rId7"/>
    <p:sldId id="300" r:id="rId8"/>
    <p:sldId id="301" r:id="rId9"/>
    <p:sldId id="286" r:id="rId10"/>
    <p:sldId id="293" r:id="rId11"/>
    <p:sldId id="291" r:id="rId12"/>
    <p:sldId id="292" r:id="rId13"/>
    <p:sldId id="288" r:id="rId14"/>
    <p:sldId id="290" r:id="rId15"/>
    <p:sldId id="287" r:id="rId16"/>
    <p:sldId id="294" r:id="rId17"/>
    <p:sldId id="295" r:id="rId18"/>
    <p:sldId id="304" r:id="rId19"/>
    <p:sldId id="309" r:id="rId20"/>
    <p:sldId id="310" r:id="rId21"/>
    <p:sldId id="303" r:id="rId22"/>
    <p:sldId id="305" r:id="rId23"/>
    <p:sldId id="302" r:id="rId24"/>
    <p:sldId id="306" r:id="rId25"/>
    <p:sldId id="307" r:id="rId26"/>
    <p:sldId id="308" r:id="rId27"/>
    <p:sldId id="296" r:id="rId28"/>
  </p:sldIdLst>
  <p:sldSz cx="9144000" cy="6858000" type="screen4x3"/>
  <p:notesSz cx="6797675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78" userDrawn="1">
          <p15:clr>
            <a:srgbClr val="A4A3A4"/>
          </p15:clr>
        </p15:guide>
        <p15:guide id="2" pos="2068" userDrawn="1">
          <p15:clr>
            <a:srgbClr val="A4A3A4"/>
          </p15:clr>
        </p15:guide>
        <p15:guide id="3" orient="horz" pos="3110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-Marc STAERCK" initials="JMS" lastIdx="1" clrIdx="0">
    <p:extLst>
      <p:ext uri="{19B8F6BF-5375-455C-9EA6-DF929625EA0E}">
        <p15:presenceInfo xmlns:p15="http://schemas.microsoft.com/office/powerpoint/2012/main" userId="S::jean-marc.staerck@technogenia.com::34a94bb8-cd97-4b6a-a179-e6b46c06ea9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99CC00"/>
    <a:srgbClr val="BFBFB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78378" autoAdjust="0"/>
  </p:normalViewPr>
  <p:slideViewPr>
    <p:cSldViewPr snapToGrid="0">
      <p:cViewPr varScale="1">
        <p:scale>
          <a:sx n="114" d="100"/>
          <a:sy n="114" d="100"/>
        </p:scale>
        <p:origin x="180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3954" y="72"/>
      </p:cViewPr>
      <p:guideLst>
        <p:guide orient="horz" pos="2778"/>
        <p:guide pos="2068"/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937805555555551"/>
          <c:y val="0.1918152076212763"/>
          <c:w val="0.56030545786351604"/>
          <c:h val="0.60559424212598423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Market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B2-4B3F-BF5D-1EA0FEF212CA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B2-4B3F-BF5D-1EA0FEF212CA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B2-4B3F-BF5D-1EA0FEF212CA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0B2-4B3F-BF5D-1EA0FEF212CA}"/>
              </c:ext>
            </c:extLst>
          </c:dPt>
          <c:dLbls>
            <c:dLbl>
              <c:idx val="0"/>
              <c:layout>
                <c:manualLayout>
                  <c:x val="0.161901105334673"/>
                  <c:y val="-4.79270181649937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400" b="1" i="0" u="none" strike="noStrike" kern="1200" baseline="0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95DF11D1-15E6-4602-8010-491DB772E84A}" type="CATEGORYNAME">
                      <a:rPr lang="en-US" sz="1400" b="1" i="0" u="none" strike="noStrike" kern="1200" baseline="0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pPr algn="ctr" rtl="0">
                        <a:defRPr lang="en-US" sz="1400" b="1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[NOM DE CATÉGORIE]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 smtClean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57742365574877"/>
                      <c:h val="0.189623671882303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0B2-4B3F-BF5D-1EA0FEF212CA}"/>
                </c:ext>
              </c:extLst>
            </c:dLbl>
            <c:dLbl>
              <c:idx val="1"/>
              <c:layout>
                <c:manualLayout>
                  <c:x val="-0.17711692978264212"/>
                  <c:y val="4.3692034661465656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1400" b="1" i="0" u="none" strike="noStrike" kern="1200" baseline="0" dirty="0" err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 sz="1400" b="1" i="0" u="none" strike="noStrike" kern="1200" baseline="0" dirty="0" err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Briquetteries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400" b="1" i="0" u="none" strike="noStrike" kern="1200" baseline="0" dirty="0" err="1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835864043471568"/>
                      <c:h val="0.143824245314387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0B2-4B3F-BF5D-1EA0FEF212CA}"/>
                </c:ext>
              </c:extLst>
            </c:dLbl>
            <c:dLbl>
              <c:idx val="2"/>
              <c:layout>
                <c:manualLayout>
                  <c:x val="-0.11452446770731284"/>
                  <c:y val="-6.50054574525527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400" b="1" i="0" u="none" strike="noStrike" kern="1200" baseline="0" dirty="0" err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 sz="1400" b="1" i="0" u="none" strike="noStrike" kern="1200" baseline="0" dirty="0" err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Acieries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 dirty="0" err="1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89027777777779"/>
                      <c:h val="0.138374898294471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0B2-4B3F-BF5D-1EA0FEF212CA}"/>
                </c:ext>
              </c:extLst>
            </c:dLbl>
            <c:dLbl>
              <c:idx val="3"/>
              <c:layout>
                <c:manualLayout>
                  <c:x val="5.6874829678550017E-2"/>
                  <c:y val="-0.12444039739299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oris"/>
                        <a:ea typeface="+mn-ea"/>
                        <a:cs typeface="+mn-cs"/>
                      </a:defRPr>
                    </a:pPr>
                    <a:r>
                      <a: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Agriculture</a:t>
                    </a:r>
                    <a:r>
                      <a:rPr lang="en-US" sz="1400" baseline="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  <a:r>
                      <a: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&amp; </a:t>
                    </a:r>
                    <a:r>
                      <a:rPr lang="en-US" sz="1400" dirty="0" err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Agro-Alimentaire</a:t>
                    </a:r>
                    <a:endParaRPr lang="en-US" sz="140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oris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70344648782557218"/>
                      <c:h val="0.21684425219111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0B2-4B3F-BF5D-1EA0FEF212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oris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Oil &amp; gas</c:v>
                </c:pt>
                <c:pt idx="1">
                  <c:v>Ceramic</c:v>
                </c:pt>
                <c:pt idx="2">
                  <c:v>Steel industry</c:v>
                </c:pt>
                <c:pt idx="3">
                  <c:v>Food and Agriculture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74</c:v>
                </c:pt>
                <c:pt idx="1">
                  <c:v>12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0B2-4B3F-BF5D-1EA0FEF212C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52128452029921"/>
          <c:y val="0.19632357283464566"/>
          <c:w val="0.56030545786351604"/>
          <c:h val="0.60559424212598423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Market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5C-4218-892E-33F7838C441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5C-4218-892E-33F7838C4414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5C-4218-892E-33F7838C4414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15C-4218-892E-33F7838C4414}"/>
              </c:ext>
            </c:extLst>
          </c:dPt>
          <c:dLbls>
            <c:dLbl>
              <c:idx val="0"/>
              <c:layout>
                <c:manualLayout>
                  <c:x val="0.16699861111111108"/>
                  <c:y val="-6.124029976845833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Produits</a:t>
                    </a:r>
                    <a:endParaRPr lang="en-US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075138888888888"/>
                      <c:h val="0.189623671882303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15C-4218-892E-33F7838C4414}"/>
                </c:ext>
              </c:extLst>
            </c:dLbl>
            <c:dLbl>
              <c:idx val="1"/>
              <c:layout>
                <c:manualLayout>
                  <c:x val="-0.13291137243082696"/>
                  <c:y val="-0.41397157925752021"/>
                </c:manualLayout>
              </c:layout>
              <c:tx>
                <c:rich>
                  <a:bodyPr/>
                  <a:lstStyle/>
                  <a:p>
                    <a:fld id="{E08A782C-BEB4-4E89-8E30-DF082EDAFA2C}" type="CATEGORYNAME">
                      <a:rPr lang="en-US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/>
                      <a:t>[NOM DE CATÉGORIE]</a:t>
                    </a:fld>
                    <a:endParaRPr lang="fr-FR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877499999999996"/>
                      <c:h val="0.189623671882303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15C-4218-892E-33F7838C4414}"/>
                </c:ext>
              </c:extLst>
            </c:dLbl>
            <c:dLbl>
              <c:idx val="2"/>
              <c:layout>
                <c:manualLayout>
                  <c:x val="-0.11276058124689245"/>
                  <c:y val="-9.0527143809418009E-2"/>
                </c:manualLayout>
              </c:layout>
              <c:tx>
                <c:rich>
                  <a:bodyPr/>
                  <a:lstStyle/>
                  <a:p>
                    <a:fld id="{65EF368D-F4E6-4EFE-ADCF-B97136348767}" type="CATEGORYNAME">
                      <a:rPr lang="en-US" smtClean="0">
                        <a:latin typeface="Dosis SemiBold" pitchFamily="2" charset="0"/>
                      </a:rPr>
                      <a:pPr/>
                      <a:t>[NOM DE CATÉGORIE]</a:t>
                    </a:fld>
                    <a:endParaRPr lang="fr-FR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02928818473718"/>
                      <c:h val="0.138375001983906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15C-4218-892E-33F7838C4414}"/>
                </c:ext>
              </c:extLst>
            </c:dLbl>
            <c:dLbl>
              <c:idx val="3"/>
              <c:layout>
                <c:manualLayout>
                  <c:x val="-1.1565199495138062E-2"/>
                  <c:y val="-0.13125000000000001"/>
                </c:manualLayout>
              </c:layout>
              <c:tx>
                <c:rich>
                  <a:bodyPr/>
                  <a:lstStyle/>
                  <a:p>
                    <a:fld id="{D603CA3C-0E1C-4B29-8473-9311BA8EE77A}" type="CATEGORYNAME">
                      <a:rPr lang="en-US" smtClean="0">
                        <a:latin typeface="Dosis SemiBold" pitchFamily="2" charset="0"/>
                      </a:rPr>
                      <a:pPr/>
                      <a:t>[NOM DE CATÉGORIE]</a:t>
                    </a:fld>
                    <a:endParaRPr lang="fr-FR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15C-4218-892E-33F7838C4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fr-FR" sz="1400" b="1" i="0" u="none" strike="noStrike" kern="1200" baseline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2"/>
                <c:pt idx="0">
                  <c:v>Products</c:v>
                </c:pt>
                <c:pt idx="1">
                  <c:v>Services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30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15C-4218-892E-33F7838C441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7184277436147137E-2"/>
          <c:y val="4.9527159508346637E-2"/>
          <c:w val="0.82404128254803799"/>
          <c:h val="0.8887991730861633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Feuil1!$H$1</c:f>
              <c:strCache>
                <c:ptCount val="1"/>
                <c:pt idx="0">
                  <c:v>Ferrite 4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triangle"/>
            <c:size val="7"/>
            <c:spPr>
              <a:solidFill>
                <a:srgbClr val="92D050"/>
              </a:solidFill>
            </c:spPr>
          </c:marker>
          <c:trendline>
            <c:spPr>
              <a:ln>
                <a:solidFill>
                  <a:srgbClr val="99CC00"/>
                </a:solidFill>
              </a:ln>
            </c:spPr>
            <c:trendlineType val="linear"/>
            <c:dispRSqr val="0"/>
            <c:dispEq val="0"/>
          </c:trendline>
          <c:xVal>
            <c:numRef>
              <c:f>Feuil1!$E$2:$E$30</c:f>
              <c:numCache>
                <c:formatCode>General</c:formatCode>
                <c:ptCount val="29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</c:numCache>
            </c:numRef>
          </c:xVal>
          <c:yVal>
            <c:numRef>
              <c:f>Feuil1!$H$2:$H$30</c:f>
              <c:numCache>
                <c:formatCode>General</c:formatCode>
                <c:ptCount val="29"/>
                <c:pt idx="0">
                  <c:v>308</c:v>
                </c:pt>
                <c:pt idx="1">
                  <c:v>302</c:v>
                </c:pt>
                <c:pt idx="2">
                  <c:v>318</c:v>
                </c:pt>
                <c:pt idx="3">
                  <c:v>294</c:v>
                </c:pt>
                <c:pt idx="4">
                  <c:v>302</c:v>
                </c:pt>
                <c:pt idx="5">
                  <c:v>286</c:v>
                </c:pt>
                <c:pt idx="6">
                  <c:v>300</c:v>
                </c:pt>
                <c:pt idx="7">
                  <c:v>308</c:v>
                </c:pt>
                <c:pt idx="8">
                  <c:v>308</c:v>
                </c:pt>
                <c:pt idx="9">
                  <c:v>292</c:v>
                </c:pt>
                <c:pt idx="10">
                  <c:v>302</c:v>
                </c:pt>
                <c:pt idx="11">
                  <c:v>302</c:v>
                </c:pt>
                <c:pt idx="12">
                  <c:v>306</c:v>
                </c:pt>
                <c:pt idx="13">
                  <c:v>312</c:v>
                </c:pt>
                <c:pt idx="14">
                  <c:v>312</c:v>
                </c:pt>
                <c:pt idx="15">
                  <c:v>310</c:v>
                </c:pt>
                <c:pt idx="16">
                  <c:v>316</c:v>
                </c:pt>
                <c:pt idx="17">
                  <c:v>300</c:v>
                </c:pt>
                <c:pt idx="18">
                  <c:v>308</c:v>
                </c:pt>
                <c:pt idx="19">
                  <c:v>308</c:v>
                </c:pt>
                <c:pt idx="20">
                  <c:v>281</c:v>
                </c:pt>
                <c:pt idx="21">
                  <c:v>296</c:v>
                </c:pt>
                <c:pt idx="22">
                  <c:v>300</c:v>
                </c:pt>
                <c:pt idx="23">
                  <c:v>300</c:v>
                </c:pt>
                <c:pt idx="24">
                  <c:v>286</c:v>
                </c:pt>
                <c:pt idx="25">
                  <c:v>294</c:v>
                </c:pt>
                <c:pt idx="26">
                  <c:v>290</c:v>
                </c:pt>
                <c:pt idx="27">
                  <c:v>286</c:v>
                </c:pt>
                <c:pt idx="28">
                  <c:v>310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328-4122-9750-C98768BC1E8D}"/>
            </c:ext>
          </c:extLst>
        </c:ser>
        <c:ser>
          <c:idx val="1"/>
          <c:order val="1"/>
          <c:tx>
            <c:strRef>
              <c:f>Feuil1!$G$1</c:f>
              <c:strCache>
                <c:ptCount val="1"/>
                <c:pt idx="0">
                  <c:v>Ferrite 3</c:v>
                </c:pt>
              </c:strCache>
            </c:strRef>
          </c:tx>
          <c:trendline>
            <c:spPr>
              <a:ln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Feuil1!$E$2:$E$30</c:f>
              <c:numCache>
                <c:formatCode>General</c:formatCode>
                <c:ptCount val="29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</c:numCache>
            </c:numRef>
          </c:xVal>
          <c:yVal>
            <c:numRef>
              <c:f>Feuil1!$G$2:$G$30</c:f>
              <c:numCache>
                <c:formatCode>General</c:formatCode>
                <c:ptCount val="29"/>
                <c:pt idx="0">
                  <c:v>284</c:v>
                </c:pt>
                <c:pt idx="1">
                  <c:v>275</c:v>
                </c:pt>
                <c:pt idx="2">
                  <c:v>282</c:v>
                </c:pt>
                <c:pt idx="3">
                  <c:v>265</c:v>
                </c:pt>
                <c:pt idx="4">
                  <c:v>252</c:v>
                </c:pt>
                <c:pt idx="5">
                  <c:v>268</c:v>
                </c:pt>
                <c:pt idx="6">
                  <c:v>275</c:v>
                </c:pt>
                <c:pt idx="7">
                  <c:v>275</c:v>
                </c:pt>
                <c:pt idx="8">
                  <c:v>270</c:v>
                </c:pt>
                <c:pt idx="9">
                  <c:v>281</c:v>
                </c:pt>
                <c:pt idx="10">
                  <c:v>260</c:v>
                </c:pt>
                <c:pt idx="11">
                  <c:v>265</c:v>
                </c:pt>
                <c:pt idx="12">
                  <c:v>263</c:v>
                </c:pt>
                <c:pt idx="13">
                  <c:v>254</c:v>
                </c:pt>
                <c:pt idx="14">
                  <c:v>263</c:v>
                </c:pt>
                <c:pt idx="15">
                  <c:v>267</c:v>
                </c:pt>
                <c:pt idx="16">
                  <c:v>262</c:v>
                </c:pt>
                <c:pt idx="17">
                  <c:v>257</c:v>
                </c:pt>
                <c:pt idx="18">
                  <c:v>273</c:v>
                </c:pt>
                <c:pt idx="19">
                  <c:v>267</c:v>
                </c:pt>
                <c:pt idx="20">
                  <c:v>262</c:v>
                </c:pt>
                <c:pt idx="21">
                  <c:v>263</c:v>
                </c:pt>
                <c:pt idx="22">
                  <c:v>272</c:v>
                </c:pt>
                <c:pt idx="23">
                  <c:v>272</c:v>
                </c:pt>
                <c:pt idx="24">
                  <c:v>267</c:v>
                </c:pt>
                <c:pt idx="25">
                  <c:v>263</c:v>
                </c:pt>
                <c:pt idx="26">
                  <c:v>272</c:v>
                </c:pt>
                <c:pt idx="27">
                  <c:v>275</c:v>
                </c:pt>
                <c:pt idx="28">
                  <c:v>272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328-4122-9750-C98768BC1E8D}"/>
            </c:ext>
          </c:extLst>
        </c:ser>
        <c:ser>
          <c:idx val="2"/>
          <c:order val="2"/>
          <c:tx>
            <c:strRef>
              <c:f>Feuil1!$F$1</c:f>
              <c:strCache>
                <c:ptCount val="1"/>
                <c:pt idx="0">
                  <c:v>Ferrite 1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diamond"/>
            <c:size val="7"/>
            <c:spPr>
              <a:solidFill>
                <a:srgbClr val="0070C0"/>
              </a:solidFill>
            </c:spPr>
          </c:marker>
          <c:trendline>
            <c:spPr>
              <a:ln>
                <a:solidFill>
                  <a:srgbClr val="0070C0"/>
                </a:solidFill>
              </a:ln>
            </c:spPr>
            <c:trendlineType val="linear"/>
            <c:dispRSqr val="0"/>
            <c:dispEq val="0"/>
          </c:trendline>
          <c:xVal>
            <c:numRef>
              <c:f>Feuil1!$E$2:$E$30</c:f>
              <c:numCache>
                <c:formatCode>General</c:formatCode>
                <c:ptCount val="29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</c:numCache>
            </c:numRef>
          </c:xVal>
          <c:yVal>
            <c:numRef>
              <c:f>Feuil1!$F$2:$F$30</c:f>
              <c:numCache>
                <c:formatCode>General</c:formatCode>
                <c:ptCount val="29"/>
                <c:pt idx="0">
                  <c:v>300</c:v>
                </c:pt>
                <c:pt idx="1">
                  <c:v>288</c:v>
                </c:pt>
                <c:pt idx="2">
                  <c:v>275</c:v>
                </c:pt>
                <c:pt idx="3">
                  <c:v>275</c:v>
                </c:pt>
                <c:pt idx="4">
                  <c:v>277</c:v>
                </c:pt>
                <c:pt idx="5">
                  <c:v>290</c:v>
                </c:pt>
                <c:pt idx="6">
                  <c:v>288</c:v>
                </c:pt>
                <c:pt idx="7">
                  <c:v>282</c:v>
                </c:pt>
                <c:pt idx="8">
                  <c:v>273</c:v>
                </c:pt>
                <c:pt idx="9">
                  <c:v>275</c:v>
                </c:pt>
                <c:pt idx="10">
                  <c:v>268</c:v>
                </c:pt>
                <c:pt idx="11">
                  <c:v>258</c:v>
                </c:pt>
                <c:pt idx="12">
                  <c:v>260</c:v>
                </c:pt>
                <c:pt idx="13">
                  <c:v>273</c:v>
                </c:pt>
                <c:pt idx="14">
                  <c:v>290</c:v>
                </c:pt>
                <c:pt idx="15">
                  <c:v>284</c:v>
                </c:pt>
                <c:pt idx="16">
                  <c:v>290</c:v>
                </c:pt>
                <c:pt idx="17">
                  <c:v>281</c:v>
                </c:pt>
                <c:pt idx="18">
                  <c:v>279</c:v>
                </c:pt>
                <c:pt idx="19">
                  <c:v>284</c:v>
                </c:pt>
                <c:pt idx="20">
                  <c:v>262</c:v>
                </c:pt>
                <c:pt idx="21">
                  <c:v>260</c:v>
                </c:pt>
                <c:pt idx="22">
                  <c:v>281</c:v>
                </c:pt>
                <c:pt idx="23">
                  <c:v>290</c:v>
                </c:pt>
                <c:pt idx="24">
                  <c:v>277</c:v>
                </c:pt>
                <c:pt idx="25">
                  <c:v>273</c:v>
                </c:pt>
                <c:pt idx="26">
                  <c:v>275</c:v>
                </c:pt>
                <c:pt idx="27">
                  <c:v>282</c:v>
                </c:pt>
                <c:pt idx="28">
                  <c:v>281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328-4122-9750-C98768BC1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546880"/>
        <c:axId val="193549056"/>
      </c:scatterChart>
      <c:valAx>
        <c:axId val="193546880"/>
        <c:scaling>
          <c:orientation val="minMax"/>
          <c:max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/>
                  <a:t>Distance</a:t>
                </a:r>
                <a:r>
                  <a:rPr lang="fr-FR" baseline="0" dirty="0"/>
                  <a:t> à l’interface (mm)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0.37317677912031294"/>
              <c:y val="0.8261245085923544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93549056"/>
        <c:crosses val="autoZero"/>
        <c:crossBetween val="midCat"/>
      </c:valAx>
      <c:valAx>
        <c:axId val="193549056"/>
        <c:scaling>
          <c:orientation val="minMax"/>
          <c:max val="350"/>
          <c:min val="2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 dirty="0" err="1"/>
                  <a:t>Microdureté</a:t>
                </a:r>
                <a:r>
                  <a:rPr lang="fr-FR" dirty="0"/>
                  <a:t> HV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3546880"/>
        <c:crosses val="autoZero"/>
        <c:crossBetween val="midCat"/>
        <c:majorUnit val="25"/>
      </c:valAx>
    </c:plotArea>
    <c:legend>
      <c:legendPos val="r"/>
      <c:legendEntry>
        <c:idx val="4"/>
        <c:delete val="1"/>
      </c:legendEntry>
      <c:legendEntry>
        <c:idx val="5"/>
        <c:delete val="1"/>
      </c:legendEntry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1597346783491378E-2"/>
          <c:y val="3.5374471336463244E-2"/>
          <c:w val="0.79945020446781623"/>
          <c:h val="0.87230315867227637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Austenite 1</c:v>
                </c:pt>
              </c:strCache>
            </c:strRef>
          </c:tx>
          <c:xVal>
            <c:numRef>
              <c:f>Feuil1!$A$2:$A$30</c:f>
              <c:numCache>
                <c:formatCode>General</c:formatCode>
                <c:ptCount val="29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</c:numCache>
            </c:numRef>
          </c:xVal>
          <c:yVal>
            <c:numRef>
              <c:f>Feuil1!$B$2:$B$30</c:f>
              <c:numCache>
                <c:formatCode>General</c:formatCode>
                <c:ptCount val="29"/>
                <c:pt idx="0">
                  <c:v>275</c:v>
                </c:pt>
                <c:pt idx="1">
                  <c:v>260</c:v>
                </c:pt>
                <c:pt idx="2">
                  <c:v>284</c:v>
                </c:pt>
                <c:pt idx="3">
                  <c:v>273</c:v>
                </c:pt>
                <c:pt idx="4">
                  <c:v>279</c:v>
                </c:pt>
                <c:pt idx="5">
                  <c:v>263</c:v>
                </c:pt>
                <c:pt idx="6">
                  <c:v>279</c:v>
                </c:pt>
                <c:pt idx="7">
                  <c:v>270</c:v>
                </c:pt>
                <c:pt idx="8">
                  <c:v>284</c:v>
                </c:pt>
                <c:pt idx="9">
                  <c:v>282</c:v>
                </c:pt>
                <c:pt idx="10">
                  <c:v>263</c:v>
                </c:pt>
                <c:pt idx="11">
                  <c:v>263</c:v>
                </c:pt>
                <c:pt idx="12">
                  <c:v>273</c:v>
                </c:pt>
                <c:pt idx="13">
                  <c:v>257</c:v>
                </c:pt>
                <c:pt idx="14">
                  <c:v>286</c:v>
                </c:pt>
                <c:pt idx="15">
                  <c:v>290</c:v>
                </c:pt>
                <c:pt idx="16">
                  <c:v>277</c:v>
                </c:pt>
                <c:pt idx="17">
                  <c:v>284</c:v>
                </c:pt>
                <c:pt idx="18">
                  <c:v>281</c:v>
                </c:pt>
                <c:pt idx="19">
                  <c:v>273</c:v>
                </c:pt>
                <c:pt idx="20">
                  <c:v>275</c:v>
                </c:pt>
                <c:pt idx="21">
                  <c:v>254</c:v>
                </c:pt>
                <c:pt idx="22">
                  <c:v>265</c:v>
                </c:pt>
                <c:pt idx="23">
                  <c:v>279</c:v>
                </c:pt>
                <c:pt idx="24">
                  <c:v>268</c:v>
                </c:pt>
                <c:pt idx="25">
                  <c:v>265</c:v>
                </c:pt>
                <c:pt idx="26">
                  <c:v>284</c:v>
                </c:pt>
                <c:pt idx="27">
                  <c:v>281</c:v>
                </c:pt>
                <c:pt idx="28">
                  <c:v>252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2BF-4E98-9E33-2AAD80FC6FA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Austenite 3</c:v>
                </c:pt>
              </c:strCache>
            </c:strRef>
          </c:tx>
          <c:xVal>
            <c:numRef>
              <c:f>Feuil1!$A$2:$A$30</c:f>
              <c:numCache>
                <c:formatCode>General</c:formatCode>
                <c:ptCount val="29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</c:numCache>
            </c:numRef>
          </c:xVal>
          <c:yVal>
            <c:numRef>
              <c:f>Feuil1!$C$2:$C$30</c:f>
              <c:numCache>
                <c:formatCode>General</c:formatCode>
                <c:ptCount val="29"/>
                <c:pt idx="0">
                  <c:v>252</c:v>
                </c:pt>
                <c:pt idx="1">
                  <c:v>267</c:v>
                </c:pt>
                <c:pt idx="2">
                  <c:v>281</c:v>
                </c:pt>
                <c:pt idx="3">
                  <c:v>273</c:v>
                </c:pt>
                <c:pt idx="4">
                  <c:v>260</c:v>
                </c:pt>
                <c:pt idx="5">
                  <c:v>288</c:v>
                </c:pt>
                <c:pt idx="6">
                  <c:v>258</c:v>
                </c:pt>
                <c:pt idx="7">
                  <c:v>270</c:v>
                </c:pt>
                <c:pt idx="8">
                  <c:v>281</c:v>
                </c:pt>
                <c:pt idx="9">
                  <c:v>260</c:v>
                </c:pt>
                <c:pt idx="10">
                  <c:v>263</c:v>
                </c:pt>
                <c:pt idx="11">
                  <c:v>260</c:v>
                </c:pt>
                <c:pt idx="12">
                  <c:v>268</c:v>
                </c:pt>
                <c:pt idx="13">
                  <c:v>273</c:v>
                </c:pt>
                <c:pt idx="14">
                  <c:v>267</c:v>
                </c:pt>
                <c:pt idx="15">
                  <c:v>243</c:v>
                </c:pt>
                <c:pt idx="16">
                  <c:v>252</c:v>
                </c:pt>
                <c:pt idx="17">
                  <c:v>258</c:v>
                </c:pt>
                <c:pt idx="18">
                  <c:v>252</c:v>
                </c:pt>
                <c:pt idx="19">
                  <c:v>268</c:v>
                </c:pt>
                <c:pt idx="20">
                  <c:v>263</c:v>
                </c:pt>
                <c:pt idx="21">
                  <c:v>255</c:v>
                </c:pt>
                <c:pt idx="22">
                  <c:v>263</c:v>
                </c:pt>
                <c:pt idx="23">
                  <c:v>251</c:v>
                </c:pt>
                <c:pt idx="24">
                  <c:v>260</c:v>
                </c:pt>
                <c:pt idx="25">
                  <c:v>258</c:v>
                </c:pt>
                <c:pt idx="26">
                  <c:v>233</c:v>
                </c:pt>
                <c:pt idx="27">
                  <c:v>255</c:v>
                </c:pt>
                <c:pt idx="28">
                  <c:v>239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2BF-4E98-9E33-2AAD80FC6FA8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Austenite 4</c:v>
                </c:pt>
              </c:strCache>
            </c:strRef>
          </c:tx>
          <c:trendline>
            <c:spPr>
              <a:ln>
                <a:solidFill>
                  <a:srgbClr val="99CC00"/>
                </a:solidFill>
              </a:ln>
            </c:spPr>
            <c:trendlineType val="linear"/>
            <c:dispRSqr val="0"/>
            <c:dispEq val="0"/>
          </c:trendline>
          <c:xVal>
            <c:numRef>
              <c:f>Feuil1!$A$2:$A$30</c:f>
              <c:numCache>
                <c:formatCode>General</c:formatCode>
                <c:ptCount val="29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</c:numCache>
            </c:numRef>
          </c:xVal>
          <c:yVal>
            <c:numRef>
              <c:f>Feuil1!$D$2:$D$30</c:f>
              <c:numCache>
                <c:formatCode>General</c:formatCode>
                <c:ptCount val="29"/>
                <c:pt idx="0">
                  <c:v>298</c:v>
                </c:pt>
                <c:pt idx="1">
                  <c:v>292</c:v>
                </c:pt>
                <c:pt idx="2">
                  <c:v>265</c:v>
                </c:pt>
                <c:pt idx="3">
                  <c:v>282</c:v>
                </c:pt>
                <c:pt idx="4">
                  <c:v>312</c:v>
                </c:pt>
                <c:pt idx="5">
                  <c:v>286</c:v>
                </c:pt>
                <c:pt idx="6">
                  <c:v>288</c:v>
                </c:pt>
                <c:pt idx="7">
                  <c:v>279</c:v>
                </c:pt>
                <c:pt idx="8">
                  <c:v>284</c:v>
                </c:pt>
                <c:pt idx="9">
                  <c:v>270</c:v>
                </c:pt>
                <c:pt idx="10">
                  <c:v>292</c:v>
                </c:pt>
                <c:pt idx="11">
                  <c:v>286</c:v>
                </c:pt>
                <c:pt idx="12">
                  <c:v>290</c:v>
                </c:pt>
                <c:pt idx="13">
                  <c:v>294</c:v>
                </c:pt>
                <c:pt idx="14">
                  <c:v>298</c:v>
                </c:pt>
                <c:pt idx="15">
                  <c:v>272</c:v>
                </c:pt>
                <c:pt idx="16">
                  <c:v>277</c:v>
                </c:pt>
                <c:pt idx="17">
                  <c:v>284</c:v>
                </c:pt>
                <c:pt idx="18">
                  <c:v>290</c:v>
                </c:pt>
                <c:pt idx="19">
                  <c:v>294</c:v>
                </c:pt>
                <c:pt idx="20">
                  <c:v>273</c:v>
                </c:pt>
                <c:pt idx="21">
                  <c:v>267</c:v>
                </c:pt>
                <c:pt idx="22">
                  <c:v>267</c:v>
                </c:pt>
                <c:pt idx="23">
                  <c:v>265</c:v>
                </c:pt>
                <c:pt idx="24">
                  <c:v>267</c:v>
                </c:pt>
                <c:pt idx="25">
                  <c:v>263</c:v>
                </c:pt>
                <c:pt idx="26">
                  <c:v>257</c:v>
                </c:pt>
                <c:pt idx="27">
                  <c:v>262</c:v>
                </c:pt>
                <c:pt idx="28">
                  <c:v>262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2BF-4E98-9E33-2AAD80FC6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818624"/>
        <c:axId val="193820544"/>
      </c:scatterChart>
      <c:valAx>
        <c:axId val="193818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/>
                  <a:t>Distance</a:t>
                </a:r>
                <a:r>
                  <a:rPr lang="fr-FR" baseline="0" dirty="0"/>
                  <a:t> à l’interface (mm)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0.35117701719290356"/>
              <c:y val="0.807018537894841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93820544"/>
        <c:crosses val="autoZero"/>
        <c:crossBetween val="midCat"/>
      </c:valAx>
      <c:valAx>
        <c:axId val="193820544"/>
        <c:scaling>
          <c:orientation val="minMax"/>
          <c:max val="350"/>
          <c:min val="2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 dirty="0" err="1"/>
                  <a:t>Microdureté</a:t>
                </a:r>
                <a:r>
                  <a:rPr lang="fr-FR" dirty="0"/>
                  <a:t> HV</a:t>
                </a:r>
              </a:p>
            </c:rich>
          </c:tx>
          <c:layout>
            <c:manualLayout>
              <c:xMode val="edge"/>
              <c:yMode val="edge"/>
              <c:x val="2.4397339003587912E-2"/>
              <c:y val="0.2780898275143507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93818624"/>
        <c:crosses val="autoZero"/>
        <c:crossBetween val="midCat"/>
        <c:majorUnit val="25"/>
        <c:minorUnit val="10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03950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412561179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lIns="87938" tIns="43969" rIns="87938" bIns="43969"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lIns="87938" tIns="43969" rIns="87938" bIns="43969"/>
          <a:lstStyle/>
          <a:p>
            <a:pPr>
              <a:defRPr/>
            </a:pPr>
            <a:fld id="{90E7022B-EC01-417D-AE42-68073385021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lIns="87938" tIns="43969" rIns="87938" bIns="43969"/>
          <a:lstStyle/>
          <a:p>
            <a:pPr>
              <a:defRPr/>
            </a:pPr>
            <a:r>
              <a:rPr lang="fr-FR"/>
              <a:t>21 mars 2017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lIns="87938" tIns="43969" rIns="87938" bIns="43969"/>
          <a:lstStyle/>
          <a:p>
            <a:pPr>
              <a:defRPr/>
            </a:pPr>
            <a:r>
              <a:rPr lang="en-GB"/>
              <a:t>CEM - CLERMONT-FERRAND</a:t>
            </a:r>
          </a:p>
        </p:txBody>
      </p:sp>
    </p:spTree>
    <p:extLst>
      <p:ext uri="{BB962C8B-B14F-4D97-AF65-F5344CB8AC3E}">
        <p14:creationId xmlns:p14="http://schemas.microsoft.com/office/powerpoint/2010/main" val="2546916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lIns="87938" tIns="43969" rIns="87938" bIns="43969"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lIns="87938" tIns="43969" rIns="87938" bIns="43969"/>
          <a:lstStyle/>
          <a:p>
            <a:pPr>
              <a:defRPr/>
            </a:pPr>
            <a:fld id="{90E7022B-EC01-417D-AE42-68073385021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lIns="87938" tIns="43969" rIns="87938" bIns="43969"/>
          <a:lstStyle/>
          <a:p>
            <a:pPr>
              <a:defRPr/>
            </a:pPr>
            <a:r>
              <a:rPr lang="fr-FR"/>
              <a:t>21 mars 2017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lIns="87938" tIns="43969" rIns="87938" bIns="43969"/>
          <a:lstStyle/>
          <a:p>
            <a:pPr>
              <a:defRPr/>
            </a:pPr>
            <a:r>
              <a:rPr lang="en-GB"/>
              <a:t>CEM - CLERMONT-FERRAND</a:t>
            </a:r>
          </a:p>
        </p:txBody>
      </p:sp>
    </p:spTree>
    <p:extLst>
      <p:ext uri="{BB962C8B-B14F-4D97-AF65-F5344CB8AC3E}">
        <p14:creationId xmlns:p14="http://schemas.microsoft.com/office/powerpoint/2010/main" val="129374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lIns="87938" tIns="43969" rIns="87938" bIns="43969"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lIns="87938" tIns="43969" rIns="87938" bIns="43969"/>
          <a:lstStyle/>
          <a:p>
            <a:pPr>
              <a:defRPr/>
            </a:pPr>
            <a:fld id="{90E7022B-EC01-417D-AE42-68073385021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lIns="87938" tIns="43969" rIns="87938" bIns="43969"/>
          <a:lstStyle/>
          <a:p>
            <a:pPr>
              <a:defRPr/>
            </a:pPr>
            <a:r>
              <a:rPr lang="fr-FR"/>
              <a:t>21 mars 2017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lIns="87938" tIns="43969" rIns="87938" bIns="43969"/>
          <a:lstStyle/>
          <a:p>
            <a:pPr>
              <a:defRPr/>
            </a:pPr>
            <a:r>
              <a:rPr lang="en-GB"/>
              <a:t>CEM - CLERMONT-FERRAND</a:t>
            </a:r>
          </a:p>
        </p:txBody>
      </p:sp>
    </p:spTree>
    <p:extLst>
      <p:ext uri="{BB962C8B-B14F-4D97-AF65-F5344CB8AC3E}">
        <p14:creationId xmlns:p14="http://schemas.microsoft.com/office/powerpoint/2010/main" val="3043633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  <a:noFill/>
        </p:spPr>
        <p:txBody>
          <a:bodyPr lIns="87938" tIns="43969" rIns="87938" bIns="43969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688767" indent="-264911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059641" indent="-211928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483498" indent="-211928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1907354" indent="-211928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331210" indent="-21192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755068" indent="-21192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178924" indent="-21192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602779" indent="-21192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1AB129-27EB-40A6-A2EE-F9264FD1A287}" type="slidenum">
              <a:rPr lang="fr-FR" altLang="fr-FR" sz="1300"/>
              <a:pPr eaLnBrk="1" hangingPunct="1"/>
              <a:t>4</a:t>
            </a:fld>
            <a:endParaRPr lang="fr-FR" altLang="fr-FR" sz="13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</p:spPr>
        <p:txBody>
          <a:bodyPr lIns="87938" tIns="43969" rIns="87938" bIns="43969"/>
          <a:lstStyle/>
          <a:p>
            <a:pPr eaLnBrk="1" hangingPunct="1"/>
            <a:endParaRPr lang="en-GB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  <a:noFill/>
        </p:spPr>
        <p:txBody>
          <a:bodyPr lIns="87938" tIns="43969" rIns="87938" bIns="43969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688767" indent="-264911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059641" indent="-211928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483498" indent="-211928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1907354" indent="-211928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331210" indent="-21192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755068" indent="-21192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178924" indent="-21192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602779" indent="-21192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0F4D83-0C01-42C3-B0D1-BF59F613561C}" type="slidenum">
              <a:rPr lang="fr-FR" altLang="fr-FR" sz="1300"/>
              <a:pPr eaLnBrk="1" hangingPunct="1"/>
              <a:t>5</a:t>
            </a:fld>
            <a:endParaRPr lang="fr-FR" altLang="fr-FR" sz="13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</p:spPr>
        <p:txBody>
          <a:bodyPr lIns="87938" tIns="43969" rIns="87938" bIns="43969"/>
          <a:lstStyle/>
          <a:p>
            <a:pPr eaLnBrk="1" hangingPunct="1"/>
            <a:endParaRPr lang="en-GB" alt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  <a:noFill/>
        </p:spPr>
        <p:txBody>
          <a:bodyPr lIns="87938" tIns="43969" rIns="87938" bIns="43969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688767" indent="-264911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059641" indent="-211928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483498" indent="-211928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1907354" indent="-211928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331210" indent="-21192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755068" indent="-21192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178924" indent="-21192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602779" indent="-21192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53EBB3-73E2-43D3-821E-17049C554FCE}" type="slidenum">
              <a:rPr lang="fr-FR" altLang="fr-FR" sz="1300"/>
              <a:pPr eaLnBrk="1" hangingPunct="1"/>
              <a:t>6</a:t>
            </a:fld>
            <a:endParaRPr lang="fr-FR" altLang="fr-FR" sz="13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</p:spPr>
        <p:txBody>
          <a:bodyPr lIns="87938" tIns="43969" rIns="87938" bIns="43969"/>
          <a:lstStyle/>
          <a:p>
            <a:pPr eaLnBrk="1" hangingPunct="1"/>
            <a:endParaRPr lang="en-GB" altLang="fr-FR" dirty="0"/>
          </a:p>
          <a:p>
            <a:pPr eaLnBrk="1" hangingPunct="1"/>
            <a:r>
              <a:rPr lang="en-GB" altLang="fr-FR" dirty="0"/>
              <a:t>The following picture describe the well-known principle of laser cladding with powder.</a:t>
            </a:r>
          </a:p>
          <a:p>
            <a:pPr eaLnBrk="1" hangingPunct="1"/>
            <a:endParaRPr lang="en-GB" alt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lIns="87938" tIns="43969" rIns="87938" bIns="43969"/>
          <a:lstStyle/>
          <a:p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lIns="87938" tIns="43969" rIns="87938" bIns="43969"/>
          <a:lstStyle/>
          <a:p>
            <a:pPr>
              <a:defRPr/>
            </a:pPr>
            <a:r>
              <a:rPr lang="fr-FR"/>
              <a:t>21 mars 2017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lIns="87938" tIns="43969" rIns="87938" bIns="43969"/>
          <a:lstStyle/>
          <a:p>
            <a:pPr>
              <a:defRPr/>
            </a:pPr>
            <a:r>
              <a:rPr lang="en-GB"/>
              <a:t>CEM - CLERMONT-FERRAND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lIns="87938" tIns="43969" rIns="87938" bIns="43969"/>
          <a:lstStyle/>
          <a:p>
            <a:pPr>
              <a:defRPr/>
            </a:pPr>
            <a:fld id="{90E7022B-EC01-417D-AE42-68073385021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490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lIns="87938" tIns="43969" rIns="87938" bIns="43969"/>
          <a:lstStyle/>
          <a:p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lIns="87938" tIns="43969" rIns="87938" bIns="43969"/>
          <a:lstStyle/>
          <a:p>
            <a:pPr>
              <a:defRPr/>
            </a:pPr>
            <a:r>
              <a:rPr lang="fr-FR"/>
              <a:t>21 mars 2017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lIns="87938" tIns="43969" rIns="87938" bIns="43969"/>
          <a:lstStyle/>
          <a:p>
            <a:pPr>
              <a:defRPr/>
            </a:pPr>
            <a:r>
              <a:rPr lang="en-GB"/>
              <a:t>CEM - CLERMONT-FERRAND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lIns="87938" tIns="43969" rIns="87938" bIns="43969"/>
          <a:lstStyle/>
          <a:p>
            <a:pPr>
              <a:defRPr/>
            </a:pPr>
            <a:fld id="{90E7022B-EC01-417D-AE42-68073385021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032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 flipV="1">
            <a:off x="0" y="838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539552" y="1340768"/>
            <a:ext cx="6624736" cy="43204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60140" y="1"/>
            <a:ext cx="6588125" cy="758825"/>
          </a:xfrm>
        </p:spPr>
        <p:txBody>
          <a:bodyPr/>
          <a:lstStyle>
            <a:lvl1pPr algn="l">
              <a:defRPr sz="3200" b="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000C34A-9E38-45E6-BA18-2E7967CAAB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0702" y="5778074"/>
            <a:ext cx="540000" cy="10692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0E95199-233E-49A4-A7ED-D975A3707B09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8375"/>
            <a:ext cx="79883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2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0" y="838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340768"/>
            <a:ext cx="6624736" cy="43204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0" y="838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 flipV="1">
            <a:off x="0" y="838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5A12821-B4D9-498D-9EEF-43A10926C77E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8375"/>
            <a:ext cx="79883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5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0" y="838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0" y="6381328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140" y="1"/>
            <a:ext cx="6588125" cy="758825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340768"/>
            <a:ext cx="6624736" cy="432048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Line 8"/>
          <p:cNvSpPr>
            <a:spLocks noChangeShapeType="1"/>
          </p:cNvSpPr>
          <p:nvPr userDrawn="1"/>
        </p:nvSpPr>
        <p:spPr bwMode="auto">
          <a:xfrm flipV="1">
            <a:off x="0" y="838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6456" y="6014815"/>
            <a:ext cx="360000" cy="71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9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8604251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61988" eaLnBrk="0" hangingPunct="0"/>
            <a:endParaRPr lang="fr-FR" sz="800" dirty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773239"/>
            <a:ext cx="65881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pic>
        <p:nvPicPr>
          <p:cNvPr id="1030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0351"/>
            <a:ext cx="21637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0350"/>
            <a:ext cx="21637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8">
            <a:extLst>
              <a:ext uri="{FF2B5EF4-FFF2-40B4-BE49-F238E27FC236}">
                <a16:creationId xmlns:a16="http://schemas.microsoft.com/office/drawing/2014/main" id="{EA278165-10AA-4038-A47D-D1E3B5DAA33C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6416004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D27D94A-2E45-4949-9763-5A9A469B4EB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35259" y="5715878"/>
            <a:ext cx="540000" cy="106925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98D4806-F699-42F7-8AB7-F013CF7FF242}"/>
              </a:ext>
            </a:extLst>
          </p:cNvPr>
          <p:cNvSpPr txBox="1"/>
          <p:nvPr userDrawn="1"/>
        </p:nvSpPr>
        <p:spPr>
          <a:xfrm>
            <a:off x="68741" y="6515199"/>
            <a:ext cx="83977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	Jean-Marc STAERCK	 </a:t>
            </a:r>
            <a:r>
              <a:rPr lang="en-GB" sz="1000" dirty="0"/>
              <a:t>CEM - </a:t>
            </a:r>
            <a:r>
              <a:rPr lang="en-GB" sz="1000" dirty="0" err="1"/>
              <a:t>Revêtement</a:t>
            </a:r>
            <a:r>
              <a:rPr lang="en-GB" sz="1000" dirty="0"/>
              <a:t> sur </a:t>
            </a:r>
            <a:r>
              <a:rPr lang="en-GB" sz="1000" dirty="0" err="1"/>
              <a:t>aciers</a:t>
            </a:r>
            <a:r>
              <a:rPr lang="en-GB" sz="1000" dirty="0"/>
              <a:t> </a:t>
            </a:r>
            <a:r>
              <a:rPr lang="en-GB" sz="1000" dirty="0" err="1"/>
              <a:t>inoxydables</a:t>
            </a:r>
            <a:r>
              <a:rPr lang="en-GB" sz="1000" dirty="0"/>
              <a:t> – session 2</a:t>
            </a:r>
            <a:r>
              <a:rPr lang="fr-FR" sz="1000" dirty="0"/>
              <a:t> 	15 Juin 2021	        </a:t>
            </a:r>
            <a:fld id="{D5F7731E-748C-4910-8B3E-FAB8964BCD80}" type="slidenum">
              <a:rPr lang="fr-FR" sz="1000" smtClean="0"/>
              <a:pPr/>
              <a:t>‹N°›</a:t>
            </a:fld>
            <a:endParaRPr lang="fr-FR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7845295" y="65369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61988" eaLnBrk="0" fontAlgn="base" hangingPunct="0">
              <a:spcBef>
                <a:spcPct val="0"/>
              </a:spcBef>
              <a:spcAft>
                <a:spcPct val="0"/>
              </a:spcAft>
            </a:pPr>
            <a:fld id="{D5F7731E-748C-4910-8B3E-FAB8964BCD80}" type="slidenum">
              <a:rPr lang="fr-FR" sz="800">
                <a:solidFill>
                  <a:srgbClr val="626469"/>
                </a:solidFill>
              </a:rPr>
              <a:pPr defTabSz="6619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sz="800" dirty="0">
              <a:solidFill>
                <a:srgbClr val="626469"/>
              </a:solidFill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1" y="3573464"/>
            <a:ext cx="648176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773239"/>
            <a:ext cx="65881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9" name="Rectangle 6"/>
          <p:cNvSpPr>
            <a:spLocks noChangeArrowheads="1"/>
          </p:cNvSpPr>
          <p:nvPr userDrawn="1"/>
        </p:nvSpPr>
        <p:spPr bwMode="auto">
          <a:xfrm>
            <a:off x="467544" y="6453992"/>
            <a:ext cx="149399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800" dirty="0" err="1">
                <a:solidFill>
                  <a:srgbClr val="626469"/>
                </a:solidFill>
              </a:rPr>
              <a:t>Technogenia</a:t>
            </a:r>
            <a:r>
              <a:rPr lang="en-GB" sz="800" dirty="0">
                <a:solidFill>
                  <a:srgbClr val="626469"/>
                </a:solidFill>
              </a:rPr>
              <a:t> – R&amp;D – </a:t>
            </a:r>
            <a:r>
              <a:rPr lang="en-GB" sz="800" dirty="0" err="1">
                <a:solidFill>
                  <a:srgbClr val="626469"/>
                </a:solidFill>
              </a:rPr>
              <a:t>Juin</a:t>
            </a:r>
            <a:r>
              <a:rPr lang="en-GB" sz="800" dirty="0">
                <a:solidFill>
                  <a:srgbClr val="626469"/>
                </a:solidFill>
              </a:rPr>
              <a:t> 2021</a:t>
            </a:r>
          </a:p>
        </p:txBody>
      </p:sp>
      <p:pic>
        <p:nvPicPr>
          <p:cNvPr id="1030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0351"/>
            <a:ext cx="21637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13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77130" y="1178653"/>
            <a:ext cx="6459522" cy="4844642"/>
          </a:xfrm>
          <a:prstGeom prst="rect">
            <a:avLst/>
          </a:prstGeom>
        </p:spPr>
      </p:pic>
      <p:sp>
        <p:nvSpPr>
          <p:cNvPr id="2" name="AutoShape 2" descr="Beskrivelse: Beskrivelse: HelgelandOFFSHORE_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0350"/>
            <a:ext cx="21637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168553" y="4328923"/>
            <a:ext cx="527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solidFill>
                  <a:schemeClr val="bg1"/>
                </a:solidFill>
              </a:rPr>
              <a:t>Rechargement</a:t>
            </a:r>
            <a:r>
              <a:rPr lang="en-GB" sz="3200" dirty="0">
                <a:solidFill>
                  <a:schemeClr val="bg1"/>
                </a:solidFill>
              </a:rPr>
              <a:t> par laser </a:t>
            </a:r>
            <a:r>
              <a:rPr lang="en-GB" sz="3200" dirty="0" err="1">
                <a:solidFill>
                  <a:schemeClr val="bg1"/>
                </a:solidFill>
              </a:rPr>
              <a:t>d’aciers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inox</a:t>
            </a:r>
            <a:r>
              <a:rPr lang="en-GB" sz="3200" dirty="0">
                <a:solidFill>
                  <a:schemeClr val="bg1"/>
                </a:solidFill>
              </a:rPr>
              <a:t>, Duplex et Super Duplex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55575" y="19050"/>
            <a:ext cx="6588125" cy="758825"/>
          </a:xfrm>
        </p:spPr>
        <p:txBody>
          <a:bodyPr/>
          <a:lstStyle/>
          <a:p>
            <a:r>
              <a:rPr lang="en-GB" sz="2000" b="1" dirty="0"/>
              <a:t>CEM - </a:t>
            </a:r>
            <a:r>
              <a:rPr lang="en-GB" sz="2000" b="1" dirty="0" err="1"/>
              <a:t>Revêtement</a:t>
            </a:r>
            <a:r>
              <a:rPr lang="en-GB" sz="2000" b="1" dirty="0"/>
              <a:t> sur </a:t>
            </a:r>
            <a:r>
              <a:rPr lang="en-GB" sz="2000" b="1" dirty="0" err="1"/>
              <a:t>aciers</a:t>
            </a:r>
            <a:r>
              <a:rPr lang="en-GB" sz="2000" b="1" dirty="0"/>
              <a:t> </a:t>
            </a:r>
            <a:r>
              <a:rPr lang="en-GB" sz="2000" b="1" dirty="0" err="1"/>
              <a:t>inoxydables</a:t>
            </a:r>
            <a:r>
              <a:rPr lang="en-GB" sz="2000" b="1" dirty="0"/>
              <a:t> – session 2</a:t>
            </a:r>
          </a:p>
        </p:txBody>
      </p:sp>
    </p:spTree>
    <p:extLst>
      <p:ext uri="{BB962C8B-B14F-4D97-AF65-F5344CB8AC3E}">
        <p14:creationId xmlns:p14="http://schemas.microsoft.com/office/powerpoint/2010/main" val="315535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>
            <a:extLst>
              <a:ext uri="{FF2B5EF4-FFF2-40B4-BE49-F238E27FC236}">
                <a16:creationId xmlns:a16="http://schemas.microsoft.com/office/drawing/2014/main" id="{DC152CD1-2A4D-4B05-8DD0-99E96D1526D0}"/>
              </a:ext>
            </a:extLst>
          </p:cNvPr>
          <p:cNvSpPr txBox="1">
            <a:spLocks/>
          </p:cNvSpPr>
          <p:nvPr/>
        </p:nvSpPr>
        <p:spPr bwMode="auto">
          <a:xfrm>
            <a:off x="165083" y="78377"/>
            <a:ext cx="65881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fr-FR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3. Les Aciers Duplex : </a:t>
            </a:r>
            <a:r>
              <a:rPr lang="fr-FR" sz="2000" b="1" kern="0" dirty="0"/>
              <a:t>Classement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AA637B3-6D12-4FF5-A63A-C07F61DD9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283635"/>
              </p:ext>
            </p:extLst>
          </p:nvPr>
        </p:nvGraphicFramePr>
        <p:xfrm>
          <a:off x="313509" y="1149531"/>
          <a:ext cx="8201842" cy="4944724"/>
        </p:xfrm>
        <a:graphic>
          <a:graphicData uri="http://schemas.openxmlformats.org/drawingml/2006/table">
            <a:tbl>
              <a:tblPr/>
              <a:tblGrid>
                <a:gridCol w="372811">
                  <a:extLst>
                    <a:ext uri="{9D8B030D-6E8A-4147-A177-3AD203B41FA5}">
                      <a16:colId xmlns:a16="http://schemas.microsoft.com/office/drawing/2014/main" val="3110848748"/>
                    </a:ext>
                  </a:extLst>
                </a:gridCol>
                <a:gridCol w="372811">
                  <a:extLst>
                    <a:ext uri="{9D8B030D-6E8A-4147-A177-3AD203B41FA5}">
                      <a16:colId xmlns:a16="http://schemas.microsoft.com/office/drawing/2014/main" val="3744741879"/>
                    </a:ext>
                  </a:extLst>
                </a:gridCol>
                <a:gridCol w="372811">
                  <a:extLst>
                    <a:ext uri="{9D8B030D-6E8A-4147-A177-3AD203B41FA5}">
                      <a16:colId xmlns:a16="http://schemas.microsoft.com/office/drawing/2014/main" val="2428634101"/>
                    </a:ext>
                  </a:extLst>
                </a:gridCol>
                <a:gridCol w="372811">
                  <a:extLst>
                    <a:ext uri="{9D8B030D-6E8A-4147-A177-3AD203B41FA5}">
                      <a16:colId xmlns:a16="http://schemas.microsoft.com/office/drawing/2014/main" val="321028825"/>
                    </a:ext>
                  </a:extLst>
                </a:gridCol>
                <a:gridCol w="372811">
                  <a:extLst>
                    <a:ext uri="{9D8B030D-6E8A-4147-A177-3AD203B41FA5}">
                      <a16:colId xmlns:a16="http://schemas.microsoft.com/office/drawing/2014/main" val="1958434280"/>
                    </a:ext>
                  </a:extLst>
                </a:gridCol>
                <a:gridCol w="372811">
                  <a:extLst>
                    <a:ext uri="{9D8B030D-6E8A-4147-A177-3AD203B41FA5}">
                      <a16:colId xmlns:a16="http://schemas.microsoft.com/office/drawing/2014/main" val="1630979915"/>
                    </a:ext>
                  </a:extLst>
                </a:gridCol>
                <a:gridCol w="372811">
                  <a:extLst>
                    <a:ext uri="{9D8B030D-6E8A-4147-A177-3AD203B41FA5}">
                      <a16:colId xmlns:a16="http://schemas.microsoft.com/office/drawing/2014/main" val="1874743517"/>
                    </a:ext>
                  </a:extLst>
                </a:gridCol>
                <a:gridCol w="372811">
                  <a:extLst>
                    <a:ext uri="{9D8B030D-6E8A-4147-A177-3AD203B41FA5}">
                      <a16:colId xmlns:a16="http://schemas.microsoft.com/office/drawing/2014/main" val="352057294"/>
                    </a:ext>
                  </a:extLst>
                </a:gridCol>
                <a:gridCol w="372811">
                  <a:extLst>
                    <a:ext uri="{9D8B030D-6E8A-4147-A177-3AD203B41FA5}">
                      <a16:colId xmlns:a16="http://schemas.microsoft.com/office/drawing/2014/main" val="1263575132"/>
                    </a:ext>
                  </a:extLst>
                </a:gridCol>
                <a:gridCol w="372811">
                  <a:extLst>
                    <a:ext uri="{9D8B030D-6E8A-4147-A177-3AD203B41FA5}">
                      <a16:colId xmlns:a16="http://schemas.microsoft.com/office/drawing/2014/main" val="1411764576"/>
                    </a:ext>
                  </a:extLst>
                </a:gridCol>
                <a:gridCol w="372811">
                  <a:extLst>
                    <a:ext uri="{9D8B030D-6E8A-4147-A177-3AD203B41FA5}">
                      <a16:colId xmlns:a16="http://schemas.microsoft.com/office/drawing/2014/main" val="2014486068"/>
                    </a:ext>
                  </a:extLst>
                </a:gridCol>
                <a:gridCol w="372811">
                  <a:extLst>
                    <a:ext uri="{9D8B030D-6E8A-4147-A177-3AD203B41FA5}">
                      <a16:colId xmlns:a16="http://schemas.microsoft.com/office/drawing/2014/main" val="594028644"/>
                    </a:ext>
                  </a:extLst>
                </a:gridCol>
                <a:gridCol w="372811">
                  <a:extLst>
                    <a:ext uri="{9D8B030D-6E8A-4147-A177-3AD203B41FA5}">
                      <a16:colId xmlns:a16="http://schemas.microsoft.com/office/drawing/2014/main" val="429152679"/>
                    </a:ext>
                  </a:extLst>
                </a:gridCol>
                <a:gridCol w="372811">
                  <a:extLst>
                    <a:ext uri="{9D8B030D-6E8A-4147-A177-3AD203B41FA5}">
                      <a16:colId xmlns:a16="http://schemas.microsoft.com/office/drawing/2014/main" val="1667119657"/>
                    </a:ext>
                  </a:extLst>
                </a:gridCol>
                <a:gridCol w="372811">
                  <a:extLst>
                    <a:ext uri="{9D8B030D-6E8A-4147-A177-3AD203B41FA5}">
                      <a16:colId xmlns:a16="http://schemas.microsoft.com/office/drawing/2014/main" val="1143600154"/>
                    </a:ext>
                  </a:extLst>
                </a:gridCol>
                <a:gridCol w="372811">
                  <a:extLst>
                    <a:ext uri="{9D8B030D-6E8A-4147-A177-3AD203B41FA5}">
                      <a16:colId xmlns:a16="http://schemas.microsoft.com/office/drawing/2014/main" val="1554754667"/>
                    </a:ext>
                  </a:extLst>
                </a:gridCol>
                <a:gridCol w="372811">
                  <a:extLst>
                    <a:ext uri="{9D8B030D-6E8A-4147-A177-3AD203B41FA5}">
                      <a16:colId xmlns:a16="http://schemas.microsoft.com/office/drawing/2014/main" val="2017077387"/>
                    </a:ext>
                  </a:extLst>
                </a:gridCol>
                <a:gridCol w="372811">
                  <a:extLst>
                    <a:ext uri="{9D8B030D-6E8A-4147-A177-3AD203B41FA5}">
                      <a16:colId xmlns:a16="http://schemas.microsoft.com/office/drawing/2014/main" val="2279905358"/>
                    </a:ext>
                  </a:extLst>
                </a:gridCol>
                <a:gridCol w="372811">
                  <a:extLst>
                    <a:ext uri="{9D8B030D-6E8A-4147-A177-3AD203B41FA5}">
                      <a16:colId xmlns:a16="http://schemas.microsoft.com/office/drawing/2014/main" val="3753263910"/>
                    </a:ext>
                  </a:extLst>
                </a:gridCol>
                <a:gridCol w="372811">
                  <a:extLst>
                    <a:ext uri="{9D8B030D-6E8A-4147-A177-3AD203B41FA5}">
                      <a16:colId xmlns:a16="http://schemas.microsoft.com/office/drawing/2014/main" val="1951411980"/>
                    </a:ext>
                  </a:extLst>
                </a:gridCol>
                <a:gridCol w="372811">
                  <a:extLst>
                    <a:ext uri="{9D8B030D-6E8A-4147-A177-3AD203B41FA5}">
                      <a16:colId xmlns:a16="http://schemas.microsoft.com/office/drawing/2014/main" val="775912627"/>
                    </a:ext>
                  </a:extLst>
                </a:gridCol>
                <a:gridCol w="372811">
                  <a:extLst>
                    <a:ext uri="{9D8B030D-6E8A-4147-A177-3AD203B41FA5}">
                      <a16:colId xmlns:a16="http://schemas.microsoft.com/office/drawing/2014/main" val="671717918"/>
                    </a:ext>
                  </a:extLst>
                </a:gridCol>
              </a:tblGrid>
              <a:tr h="105869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LAMINATED DUPLEX STEELS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CAST DUPLEX STEELS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939970"/>
                  </a:ext>
                </a:extLst>
              </a:tr>
              <a:tr h="1058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Grade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N° UNS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N° EN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Cr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Ni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Mo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Mn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Cu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W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Grade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N° UNS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N° EN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Cr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Ni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Mo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Mn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Cu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W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706763"/>
                  </a:ext>
                </a:extLst>
              </a:tr>
              <a:tr h="105869">
                <a:tc gridSpan="22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First generation duplex grade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628203"/>
                  </a:ext>
                </a:extLst>
              </a:tr>
              <a:tr h="1853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329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S32900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1.4460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0,08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23,0–28,0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2,5–5,0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1,0–2,0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  <a:b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fr-FR" sz="5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1,00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100792"/>
                  </a:ext>
                </a:extLst>
              </a:tr>
              <a:tr h="105869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S31500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1.4424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0,03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18,0–19,0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4,3–5,2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2,5–3,0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0,05–0,1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328878"/>
                  </a:ext>
                </a:extLst>
              </a:tr>
              <a:tr h="105869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S32404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0,04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20,5–22,5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5,5–8,5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2,0–3,0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0,20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2,00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1,0–2,0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418355"/>
                  </a:ext>
                </a:extLst>
              </a:tr>
              <a:tr h="105869">
                <a:tc gridSpan="22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Second generation duplex grade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065988"/>
                  </a:ext>
                </a:extLst>
              </a:tr>
              <a:tr h="105869">
                <a:tc gridSpan="22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Standard   PREN : 34/35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56543"/>
                  </a:ext>
                </a:extLst>
              </a:tr>
              <a:tr h="105869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S32003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0,03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19,5–22,5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3,0–4,0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1,5–2,0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0,14–0,20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2,00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380535"/>
                  </a:ext>
                </a:extLst>
              </a:tr>
              <a:tr h="105869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2205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S31803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1.4462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0,03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21,0–23,0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4,5–6,5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2,5–3,5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0,08–0,20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2,00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122976"/>
                  </a:ext>
                </a:extLst>
              </a:tr>
              <a:tr h="2753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2205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S32205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1.4462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0,03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22,0–23,0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4,5–6,5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3,0–3,5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0,14–0,20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2,00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CD3MN Grade 4A</a:t>
                      </a:r>
                      <a:b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Cast 2205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J92205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0,03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21,0–23,5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4,5–6,5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2,5–3,5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0,10–0,30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1,50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747222"/>
                  </a:ext>
                </a:extLst>
              </a:tr>
              <a:tr h="105869">
                <a:tc gridSpan="22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25 % Cr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448771"/>
                  </a:ext>
                </a:extLst>
              </a:tr>
              <a:tr h="1853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S31200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0,03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24,0–26,0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5,5–6,5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1,2–2,0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0,14–0,20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2,00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CD4MCu Grade 1A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J93370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0,04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24,5–26,5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4,75–6,0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1,75–2,25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1,00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2,75–3,25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022137"/>
                  </a:ext>
                </a:extLst>
              </a:tr>
              <a:tr h="1853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S31260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0,03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24,0–26,0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5,5–7,5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2,5–3,5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0,10–0,30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1,00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0,2–0,8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0,1–0,5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CD4MCuN Grade 1B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J93372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0,04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24,5–26,5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4,7–6,0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1,7–2,3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0,10–0,25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1,00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2,7-3,3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061358"/>
                  </a:ext>
                </a:extLst>
              </a:tr>
              <a:tr h="1853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S32506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0,03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24,0–26,0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5,5–7,2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3,0–3,5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0,08–0,20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1,00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0,05–0,30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CD3MCuN Grade 1C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J93373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0,03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24,0–26,7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5,6–6,7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2,9–3,8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0,22–0,33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1,20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1,4–1,9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06335"/>
                  </a:ext>
                </a:extLst>
              </a:tr>
              <a:tr h="1853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S32520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1.4507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0,03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24,0–26,0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5,5–8,0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3,0–4,0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0,20–0,35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1,50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0,5–2,0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CE8MN Grade 2A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J93345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0,08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22,5–25,5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8,0–11,0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3,0–4,5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0,10–0,30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1,00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253836"/>
                  </a:ext>
                </a:extLst>
              </a:tr>
              <a:tr h="1853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255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S32550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1.4507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0,04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24,0–27,0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4,5–6,5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2,9–3,9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0,10–0,25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1,50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1,5–2,5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CD6MN Grade 3A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J93371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0,06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24,0–27,0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4,0–6,0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1,75–2,5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0,15–0,25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1,00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105676"/>
                  </a:ext>
                </a:extLst>
              </a:tr>
              <a:tr h="105869">
                <a:tc gridSpan="22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Lean : low Ni + Mo  content  PREN : 32/34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898586"/>
                  </a:ext>
                </a:extLst>
              </a:tr>
              <a:tr h="105869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S32001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1.4482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0,03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19,5–21,5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1,0–3,0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0,6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0,05–0,17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4,0–6,0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578995"/>
                  </a:ext>
                </a:extLst>
              </a:tr>
              <a:tr h="105869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S32101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1.4162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0,04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21,0–22,0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1,35–1,7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0,1–0,8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0,20–0,25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4,0–6,0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0,1-0,8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801831"/>
                  </a:ext>
                </a:extLst>
              </a:tr>
              <a:tr h="105869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S32202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1.4062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0,03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21,5–24,0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1,0–2,8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0,45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0,18–0,26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2,00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577244"/>
                  </a:ext>
                </a:extLst>
              </a:tr>
              <a:tr h="105869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S82011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0,03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20,5–23,5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1,0–2,0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0,1–1,0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0,15–0,27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2,0–3,0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0,50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739026"/>
                  </a:ext>
                </a:extLst>
              </a:tr>
              <a:tr h="105869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2304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S32304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1.4362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0,03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21,5–24,5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3,0–5,5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0,05–0,6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0,05–0,20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2,50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0,05–0,60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945329"/>
                  </a:ext>
                </a:extLst>
              </a:tr>
              <a:tr h="105869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1.4655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0,03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22,0–24,0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3,5–5,5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0,1–0,6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0,05–0,20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2,00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1,0–3,0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034662"/>
                  </a:ext>
                </a:extLst>
              </a:tr>
              <a:tr h="105869">
                <a:tc gridSpan="2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Superduplex  : Higher Mo+W reduce intergranular precipitation sensitivity     PREN &gt;40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53128"/>
                  </a:ext>
                </a:extLst>
              </a:tr>
              <a:tr h="2753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2507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S32750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1.4410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0,03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24,0–26,0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6,0–8,0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3,0–5,0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0,24–0,32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1,20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0,50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CE3MN Grade 5A</a:t>
                      </a:r>
                      <a:b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Cast 2507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J93404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1.4463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0,03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24,0–26,0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6,0–8,0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4,0–5,0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0,10–0,30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1,50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399583"/>
                  </a:ext>
                </a:extLst>
              </a:tr>
              <a:tr h="1853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S32760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1.4501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0,03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24,0–26,0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6,0–8,0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3,0–4,0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0,20–0,30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1,00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0,5–1,0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0,5–1,0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CD3MWCuN Grade 6A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J93380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0,03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24,0–26,0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6,5–8,5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3,0–4,0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0,20–0,30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1,00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0,5–1,0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0,5–1,0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567387"/>
                  </a:ext>
                </a:extLst>
              </a:tr>
              <a:tr h="105869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S32808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0,03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27,0–27,9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7,0–8,2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0,8–1,2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0,30–0,40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1,10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2,1–2,5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223259"/>
                  </a:ext>
                </a:extLst>
              </a:tr>
              <a:tr h="105869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S32906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0,03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28,0–30,0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5,8–7,5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1,5–2,6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0,30–0,40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0,80–1,5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0,80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779077"/>
                  </a:ext>
                </a:extLst>
              </a:tr>
              <a:tr h="105869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S32950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0,03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26,0–29,0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3,5–5,2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1,0–2,5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0,15–0,35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2,00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979314"/>
                  </a:ext>
                </a:extLst>
              </a:tr>
              <a:tr h="105869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S39274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0,03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24,0–26,0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6,8–8,0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2,5–3,5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0,24–0,32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1,00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0,2–0,8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1,5–2,5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836566"/>
                  </a:ext>
                </a:extLst>
              </a:tr>
              <a:tr h="105869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S39277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0,025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24,0–26,0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6,5–8,0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3,0–4,0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0,23–0,33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0,800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1,2–2,0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0,8–1,2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541515"/>
                  </a:ext>
                </a:extLst>
              </a:tr>
              <a:tr h="1853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1.4477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0,03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28,0–30,0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5,8–7,5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1,5–2,6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0,30–0,40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0,80–1,50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≤</a:t>
                      </a:r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  <a:b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fr-FR" sz="5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457830"/>
                  </a:ext>
                </a:extLst>
              </a:tr>
              <a:tr h="105869">
                <a:tc gridSpan="22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Hyperduplex     PREN &gt;50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756342"/>
                  </a:ext>
                </a:extLst>
              </a:tr>
              <a:tr h="1853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S32707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0,03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26,0–29,0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5,5–9,5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4,0–5,0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0,30–0,50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1,50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1,00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  <a:b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fr-FR" sz="5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777640"/>
                  </a:ext>
                </a:extLst>
              </a:tr>
              <a:tr h="1853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S33207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0,03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29,0–33,0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6,0–9,0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3,0–5,0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0,40–0,60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1,50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1,00 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  <a:b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fr-FR" sz="5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81" marR="4481" marT="448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701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790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55574" y="1035968"/>
            <a:ext cx="8561705" cy="4320480"/>
          </a:xfrm>
        </p:spPr>
        <p:txBody>
          <a:bodyPr/>
          <a:lstStyle/>
          <a:p>
            <a:r>
              <a:rPr lang="fr-FR" sz="1600" dirty="0">
                <a:sym typeface="Wingdings" panose="05000000000000000000" pitchFamily="2" charset="2"/>
              </a:rPr>
              <a:t>En rechargement / soudage : vitesses de refroidissement rapides</a:t>
            </a:r>
          </a:p>
          <a:p>
            <a:endParaRPr lang="fr-FR" sz="1600" dirty="0"/>
          </a:p>
          <a:p>
            <a:pPr marL="360363" lvl="1" indent="0">
              <a:buNone/>
            </a:pPr>
            <a:r>
              <a:rPr lang="fr-FR" sz="1600" dirty="0"/>
              <a:t>Utilisation du diagramme de </a:t>
            </a:r>
            <a:r>
              <a:rPr lang="fr-FR" sz="1600" dirty="0" err="1"/>
              <a:t>Schaeffler</a:t>
            </a:r>
            <a:r>
              <a:rPr lang="fr-FR" sz="160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22075" r="34785" b="14072"/>
          <a:stretch/>
        </p:blipFill>
        <p:spPr bwMode="auto">
          <a:xfrm>
            <a:off x="708658" y="2220241"/>
            <a:ext cx="5481957" cy="396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Zones à risques du Diagramme de Schaeff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F64DC94B-7E64-41E2-BB04-8F1415CF06C3}"/>
              </a:ext>
            </a:extLst>
          </p:cNvPr>
          <p:cNvSpPr txBox="1">
            <a:spLocks/>
          </p:cNvSpPr>
          <p:nvPr/>
        </p:nvSpPr>
        <p:spPr bwMode="auto">
          <a:xfrm>
            <a:off x="155575" y="7937"/>
            <a:ext cx="65881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fr-FR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4. Les Aciers Duplex : </a:t>
            </a:r>
            <a:r>
              <a:rPr lang="fr-FR" sz="2000" b="1" kern="0" dirty="0"/>
              <a:t>Soudabilité</a:t>
            </a:r>
          </a:p>
        </p:txBody>
      </p:sp>
    </p:spTree>
    <p:extLst>
      <p:ext uri="{BB962C8B-B14F-4D97-AF65-F5344CB8AC3E}">
        <p14:creationId xmlns:p14="http://schemas.microsoft.com/office/powerpoint/2010/main" val="2360421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7421" r="55707" b="30231"/>
          <a:stretch/>
        </p:blipFill>
        <p:spPr bwMode="auto">
          <a:xfrm>
            <a:off x="3595856" y="2573893"/>
            <a:ext cx="5541614" cy="376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rme libre 3"/>
          <p:cNvSpPr/>
          <p:nvPr/>
        </p:nvSpPr>
        <p:spPr bwMode="auto">
          <a:xfrm>
            <a:off x="4470527" y="3186600"/>
            <a:ext cx="1628348" cy="2572963"/>
          </a:xfrm>
          <a:custGeom>
            <a:avLst/>
            <a:gdLst>
              <a:gd name="connsiteX0" fmla="*/ 0 w 1459685"/>
              <a:gd name="connsiteY0" fmla="*/ 9176 h 3255715"/>
              <a:gd name="connsiteX1" fmla="*/ 352338 w 1459685"/>
              <a:gd name="connsiteY1" fmla="*/ 17565 h 3255715"/>
              <a:gd name="connsiteX2" fmla="*/ 637564 w 1459685"/>
              <a:gd name="connsiteY2" fmla="*/ 168566 h 3255715"/>
              <a:gd name="connsiteX3" fmla="*/ 855677 w 1459685"/>
              <a:gd name="connsiteY3" fmla="*/ 898409 h 3255715"/>
              <a:gd name="connsiteX4" fmla="*/ 1459685 w 1459685"/>
              <a:gd name="connsiteY4" fmla="*/ 3255715 h 325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9685" h="3255715">
                <a:moveTo>
                  <a:pt x="0" y="9176"/>
                </a:moveTo>
                <a:cubicBezTo>
                  <a:pt x="123038" y="88"/>
                  <a:pt x="246077" y="-9000"/>
                  <a:pt x="352338" y="17565"/>
                </a:cubicBezTo>
                <a:cubicBezTo>
                  <a:pt x="458599" y="44130"/>
                  <a:pt x="553674" y="21759"/>
                  <a:pt x="637564" y="168566"/>
                </a:cubicBezTo>
                <a:cubicBezTo>
                  <a:pt x="721454" y="315373"/>
                  <a:pt x="718657" y="383884"/>
                  <a:pt x="855677" y="898409"/>
                </a:cubicBezTo>
                <a:cubicBezTo>
                  <a:pt x="992697" y="1412934"/>
                  <a:pt x="1361813" y="2862831"/>
                  <a:pt x="1459685" y="325571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30528" y="1178098"/>
            <a:ext cx="8673838" cy="516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●"/>
              <a:defRPr sz="2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●"/>
              <a:defRPr>
                <a:solidFill>
                  <a:schemeClr val="bg2"/>
                </a:solidFill>
                <a:latin typeface="+mn-lt"/>
              </a:defRPr>
            </a:lvl2pPr>
            <a:lvl3pPr marL="901700" indent="-84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●"/>
              <a:defRPr>
                <a:solidFill>
                  <a:schemeClr val="bg2"/>
                </a:solidFill>
                <a:latin typeface="+mn-lt"/>
              </a:defRPr>
            </a:lvl3pPr>
            <a:lvl4pPr marL="1751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15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61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073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30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987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400" dirty="0"/>
              <a:t>Soudage/rechargement de Duplex: </a:t>
            </a:r>
            <a:r>
              <a:rPr lang="fr-FR" sz="1400" dirty="0">
                <a:sym typeface="Wingdings" pitchFamily="2" charset="2"/>
              </a:rPr>
              <a:t>problème de ZAT</a:t>
            </a:r>
            <a:endParaRPr lang="fr-FR" sz="1400" dirty="0"/>
          </a:p>
          <a:p>
            <a:pPr marL="0" indent="0">
              <a:buFont typeface="Arial" charset="0"/>
              <a:buNone/>
            </a:pPr>
            <a:endParaRPr lang="fr-FR" sz="1200" dirty="0"/>
          </a:p>
          <a:p>
            <a:pPr marL="0" indent="0">
              <a:buFont typeface="Arial" charset="0"/>
              <a:buNone/>
            </a:pPr>
            <a:r>
              <a:rPr lang="fr-FR" sz="1400" dirty="0"/>
              <a:t>Forte énergie + refroidissement lent :</a:t>
            </a:r>
            <a:endParaRPr lang="fr-FR" sz="1200" dirty="0">
              <a:solidFill>
                <a:schemeClr val="bg2"/>
              </a:solidFill>
            </a:endParaRPr>
          </a:p>
          <a:p>
            <a:pPr marL="182563" lvl="1" indent="0">
              <a:buClr>
                <a:schemeClr val="accent1"/>
              </a:buClr>
              <a:buNone/>
            </a:pPr>
            <a:r>
              <a:rPr lang="fr-FR" sz="1200" dirty="0">
                <a:solidFill>
                  <a:schemeClr val="bg2"/>
                </a:solidFill>
              </a:rPr>
              <a:t>- </a:t>
            </a:r>
            <a:r>
              <a:rPr lang="fr-FR" sz="1200" dirty="0"/>
              <a:t>Précipitation de phase </a:t>
            </a:r>
            <a:r>
              <a:rPr lang="el-GR" sz="1200" dirty="0">
                <a:solidFill>
                  <a:schemeClr val="bg2"/>
                </a:solidFill>
              </a:rPr>
              <a:t>σ</a:t>
            </a:r>
            <a:r>
              <a:rPr lang="fr-FR" sz="1200" dirty="0">
                <a:solidFill>
                  <a:schemeClr val="bg2"/>
                </a:solidFill>
              </a:rPr>
              <a:t> à hautes températures (500-900°C) </a:t>
            </a:r>
            <a:r>
              <a:rPr lang="fr-FR" sz="1200" dirty="0"/>
              <a:t> (</a:t>
            </a:r>
            <a:r>
              <a:rPr lang="el-GR" sz="1200" dirty="0">
                <a:solidFill>
                  <a:schemeClr val="bg2"/>
                </a:solidFill>
              </a:rPr>
              <a:t>σ</a:t>
            </a:r>
            <a:r>
              <a:rPr lang="fr-FR" sz="1200" dirty="0">
                <a:solidFill>
                  <a:schemeClr val="bg2"/>
                </a:solidFill>
              </a:rPr>
              <a:t> = </a:t>
            </a:r>
            <a:r>
              <a:rPr lang="fr-FR" sz="1200" dirty="0" err="1">
                <a:solidFill>
                  <a:schemeClr val="bg2"/>
                </a:solidFill>
              </a:rPr>
              <a:t>FeCr</a:t>
            </a:r>
            <a:r>
              <a:rPr lang="fr-FR" sz="1200" dirty="0">
                <a:solidFill>
                  <a:schemeClr val="bg2"/>
                </a:solidFill>
              </a:rPr>
              <a:t>) </a:t>
            </a:r>
            <a:endParaRPr lang="fr-FR" sz="1200" dirty="0"/>
          </a:p>
          <a:p>
            <a:pPr marL="182563" lvl="1" indent="0">
              <a:buClr>
                <a:schemeClr val="accent1"/>
              </a:buClr>
              <a:buNone/>
            </a:pPr>
            <a:r>
              <a:rPr lang="fr-FR" sz="1200" dirty="0"/>
              <a:t>- Précipitation de phase </a:t>
            </a:r>
            <a:r>
              <a:rPr lang="el-GR" sz="1200" dirty="0"/>
              <a:t>α</a:t>
            </a:r>
            <a:r>
              <a:rPr lang="fr-FR" sz="1200" dirty="0"/>
              <a:t>’ entre 300-550°C (475°C transformation) ou même de carbures et nitrures si maintien prolongé</a:t>
            </a:r>
          </a:p>
          <a:p>
            <a:pPr marL="182563" indent="0">
              <a:buNone/>
            </a:pPr>
            <a:r>
              <a:rPr lang="fr-FR" sz="1200" dirty="0">
                <a:solidFill>
                  <a:schemeClr val="bg2"/>
                </a:solidFill>
              </a:rPr>
              <a:t>  (</a:t>
            </a:r>
            <a:r>
              <a:rPr lang="fr-FR" sz="1000" dirty="0">
                <a:solidFill>
                  <a:schemeClr val="bg2"/>
                </a:solidFill>
              </a:rPr>
              <a:t>Décomposition </a:t>
            </a:r>
            <a:r>
              <a:rPr lang="fr-FR" sz="1000" dirty="0" err="1">
                <a:solidFill>
                  <a:schemeClr val="bg2"/>
                </a:solidFill>
              </a:rPr>
              <a:t>spinodale</a:t>
            </a:r>
            <a:r>
              <a:rPr lang="fr-FR" sz="1000" dirty="0">
                <a:solidFill>
                  <a:schemeClr val="bg2"/>
                </a:solidFill>
              </a:rPr>
              <a:t> de </a:t>
            </a:r>
            <a:r>
              <a:rPr lang="el-GR" sz="1000" dirty="0">
                <a:solidFill>
                  <a:schemeClr val="bg2"/>
                </a:solidFill>
              </a:rPr>
              <a:t>α</a:t>
            </a:r>
            <a:r>
              <a:rPr lang="fr-FR" sz="1000" dirty="0">
                <a:solidFill>
                  <a:schemeClr val="bg2"/>
                </a:solidFill>
              </a:rPr>
              <a:t> en </a:t>
            </a:r>
            <a:r>
              <a:rPr lang="el-GR" sz="1000" dirty="0">
                <a:solidFill>
                  <a:schemeClr val="bg2"/>
                </a:solidFill>
              </a:rPr>
              <a:t>α</a:t>
            </a:r>
            <a:r>
              <a:rPr lang="fr-FR" sz="1000" dirty="0">
                <a:solidFill>
                  <a:schemeClr val="bg2"/>
                </a:solidFill>
              </a:rPr>
              <a:t>’ (alternance de zone pauvre et riche en Cr)</a:t>
            </a:r>
          </a:p>
          <a:p>
            <a:pPr marL="0" indent="0">
              <a:buNone/>
            </a:pPr>
            <a:endParaRPr lang="fr-FR" sz="1200" dirty="0">
              <a:solidFill>
                <a:schemeClr val="bg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Conséquences :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0" indent="0">
              <a:buFont typeface="Arial" charset="0"/>
              <a:buNone/>
            </a:pPr>
            <a:r>
              <a:rPr lang="fr-FR" sz="1400" dirty="0"/>
              <a:t>Perte de résistance à la corrosion :</a:t>
            </a:r>
          </a:p>
          <a:p>
            <a:pPr marL="182563" indent="0">
              <a:buNone/>
            </a:pPr>
            <a:r>
              <a:rPr lang="fr-FR" sz="1200" dirty="0">
                <a:solidFill>
                  <a:schemeClr val="bg2"/>
                </a:solidFill>
              </a:rPr>
              <a:t>PREN  plus faible en présence de phases </a:t>
            </a:r>
            <a:r>
              <a:rPr lang="el-GR" sz="1200" dirty="0">
                <a:solidFill>
                  <a:schemeClr val="bg2"/>
                </a:solidFill>
              </a:rPr>
              <a:t>σ</a:t>
            </a:r>
            <a:r>
              <a:rPr lang="fr-FR" sz="1200" dirty="0">
                <a:solidFill>
                  <a:schemeClr val="bg2"/>
                </a:solidFill>
              </a:rPr>
              <a:t> et </a:t>
            </a:r>
            <a:r>
              <a:rPr lang="el-GR" sz="1200" dirty="0">
                <a:solidFill>
                  <a:schemeClr val="bg2"/>
                </a:solidFill>
              </a:rPr>
              <a:t>α</a:t>
            </a:r>
            <a:r>
              <a:rPr lang="fr-FR" sz="1200" dirty="0">
                <a:solidFill>
                  <a:schemeClr val="bg2"/>
                </a:solidFill>
              </a:rPr>
              <a:t>‘ </a:t>
            </a:r>
          </a:p>
          <a:p>
            <a:pPr marL="361950" indent="0">
              <a:buNone/>
            </a:pPr>
            <a:endParaRPr lang="fr-FR" sz="1400" dirty="0"/>
          </a:p>
          <a:p>
            <a:pPr marL="0" indent="0">
              <a:buFont typeface="Arial" charset="0"/>
              <a:buNone/>
            </a:pPr>
            <a:r>
              <a:rPr lang="fr-FR" sz="1400" dirty="0"/>
              <a:t>Réduction de la ténacité :</a:t>
            </a:r>
          </a:p>
          <a:p>
            <a:pPr marL="182563" indent="0">
              <a:buNone/>
            </a:pPr>
            <a:r>
              <a:rPr lang="fr-FR" sz="1200" dirty="0">
                <a:solidFill>
                  <a:schemeClr val="bg2"/>
                </a:solidFill>
              </a:rPr>
              <a:t>Phases </a:t>
            </a:r>
            <a:r>
              <a:rPr lang="el-GR" sz="1200" dirty="0">
                <a:solidFill>
                  <a:schemeClr val="bg2"/>
                </a:solidFill>
              </a:rPr>
              <a:t>σ</a:t>
            </a:r>
            <a:r>
              <a:rPr lang="fr-FR" sz="1200" dirty="0">
                <a:solidFill>
                  <a:schemeClr val="bg2"/>
                </a:solidFill>
              </a:rPr>
              <a:t> fragiles </a:t>
            </a:r>
          </a:p>
          <a:p>
            <a:pPr marL="361950" indent="0">
              <a:buNone/>
            </a:pPr>
            <a:endParaRPr lang="fr-FR" sz="12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fr-FR" sz="1400" dirty="0"/>
              <a:t>Duretés plus élevées :</a:t>
            </a:r>
          </a:p>
          <a:p>
            <a:pPr marL="182563" indent="0">
              <a:buNone/>
            </a:pPr>
            <a:r>
              <a:rPr lang="fr-FR" sz="1200" dirty="0">
                <a:solidFill>
                  <a:schemeClr val="bg2"/>
                </a:solidFill>
              </a:rPr>
              <a:t>Augmentation de dureté à partir de </a:t>
            </a:r>
          </a:p>
          <a:p>
            <a:pPr marL="182563" indent="0">
              <a:buNone/>
            </a:pPr>
            <a:r>
              <a:rPr lang="fr-FR" sz="1200" dirty="0">
                <a:solidFill>
                  <a:schemeClr val="bg2"/>
                </a:solidFill>
              </a:rPr>
              <a:t>5%  de phase  </a:t>
            </a:r>
            <a:r>
              <a:rPr lang="el-GR" sz="1200" dirty="0">
                <a:solidFill>
                  <a:schemeClr val="bg2"/>
                </a:solidFill>
              </a:rPr>
              <a:t>σ</a:t>
            </a:r>
            <a:r>
              <a:rPr lang="fr-FR" sz="1200" dirty="0">
                <a:solidFill>
                  <a:schemeClr val="bg2"/>
                </a:solidFill>
              </a:rPr>
              <a:t> </a:t>
            </a:r>
          </a:p>
          <a:p>
            <a:pPr marL="182563" indent="0">
              <a:buNone/>
            </a:pPr>
            <a:r>
              <a:rPr lang="fr-FR" sz="1200" dirty="0">
                <a:solidFill>
                  <a:schemeClr val="bg2"/>
                </a:solidFill>
              </a:rPr>
              <a:t>Mais la ténacité est réduite bien avant (1-2 % </a:t>
            </a:r>
            <a:r>
              <a:rPr lang="el-GR" sz="1200" dirty="0">
                <a:solidFill>
                  <a:schemeClr val="bg2"/>
                </a:solidFill>
              </a:rPr>
              <a:t>σ</a:t>
            </a:r>
            <a:r>
              <a:rPr lang="fr-FR" sz="1200" dirty="0">
                <a:solidFill>
                  <a:schemeClr val="bg2"/>
                </a:solidFill>
              </a:rPr>
              <a:t>) </a:t>
            </a:r>
          </a:p>
          <a:p>
            <a:pPr marL="182563" indent="0">
              <a:buNone/>
            </a:pPr>
            <a:r>
              <a:rPr lang="el-GR" sz="1200" dirty="0">
                <a:solidFill>
                  <a:schemeClr val="bg2"/>
                </a:solidFill>
              </a:rPr>
              <a:t>α</a:t>
            </a:r>
            <a:r>
              <a:rPr lang="fr-FR" sz="1200" dirty="0">
                <a:solidFill>
                  <a:schemeClr val="bg2"/>
                </a:solidFill>
              </a:rPr>
              <a:t> ‘ : duretés plus élevées</a:t>
            </a:r>
          </a:p>
          <a:p>
            <a:pPr marL="0" indent="0">
              <a:buFont typeface="Arial" charset="0"/>
              <a:buNone/>
            </a:pP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3660441" y="6062855"/>
            <a:ext cx="31662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Diagramme TTT pour aciers Duplex et Super Duplex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057120" y="3060342"/>
            <a:ext cx="104175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50" b="1" dirty="0"/>
              <a:t>2205</a:t>
            </a:r>
          </a:p>
          <a:p>
            <a:r>
              <a:rPr lang="fr-FR" sz="1050" b="1" dirty="0"/>
              <a:t>2304</a:t>
            </a:r>
          </a:p>
        </p:txBody>
      </p:sp>
      <p:sp>
        <p:nvSpPr>
          <p:cNvPr id="9" name="Titre 2">
            <a:extLst>
              <a:ext uri="{FF2B5EF4-FFF2-40B4-BE49-F238E27FC236}">
                <a16:creationId xmlns:a16="http://schemas.microsoft.com/office/drawing/2014/main" id="{E0FE65FA-93E3-48B9-B7B7-5E1E0838FB2E}"/>
              </a:ext>
            </a:extLst>
          </p:cNvPr>
          <p:cNvSpPr txBox="1">
            <a:spLocks/>
          </p:cNvSpPr>
          <p:nvPr/>
        </p:nvSpPr>
        <p:spPr bwMode="auto">
          <a:xfrm>
            <a:off x="112032" y="37430"/>
            <a:ext cx="6807477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fr-FR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4. Les Aciers Duplex : </a:t>
            </a:r>
            <a:r>
              <a:rPr lang="fr-FR" sz="2000" b="1" kern="0" dirty="0"/>
              <a:t>Précautions opératoires</a:t>
            </a:r>
          </a:p>
        </p:txBody>
      </p:sp>
    </p:spTree>
    <p:extLst>
      <p:ext uri="{BB962C8B-B14F-4D97-AF65-F5344CB8AC3E}">
        <p14:creationId xmlns:p14="http://schemas.microsoft.com/office/powerpoint/2010/main" val="1117464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7421" r="55707" b="30231"/>
          <a:stretch/>
        </p:blipFill>
        <p:spPr bwMode="auto">
          <a:xfrm>
            <a:off x="3932792" y="1018045"/>
            <a:ext cx="5168582" cy="351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rme libre 6"/>
          <p:cNvSpPr/>
          <p:nvPr/>
        </p:nvSpPr>
        <p:spPr bwMode="auto">
          <a:xfrm>
            <a:off x="4807463" y="1468701"/>
            <a:ext cx="931398" cy="2366723"/>
          </a:xfrm>
          <a:custGeom>
            <a:avLst/>
            <a:gdLst>
              <a:gd name="connsiteX0" fmla="*/ 0 w 1459685"/>
              <a:gd name="connsiteY0" fmla="*/ 9176 h 3255715"/>
              <a:gd name="connsiteX1" fmla="*/ 352338 w 1459685"/>
              <a:gd name="connsiteY1" fmla="*/ 17565 h 3255715"/>
              <a:gd name="connsiteX2" fmla="*/ 637564 w 1459685"/>
              <a:gd name="connsiteY2" fmla="*/ 168566 h 3255715"/>
              <a:gd name="connsiteX3" fmla="*/ 855677 w 1459685"/>
              <a:gd name="connsiteY3" fmla="*/ 898409 h 3255715"/>
              <a:gd name="connsiteX4" fmla="*/ 1459685 w 1459685"/>
              <a:gd name="connsiteY4" fmla="*/ 3255715 h 325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9685" h="3255715">
                <a:moveTo>
                  <a:pt x="0" y="9176"/>
                </a:moveTo>
                <a:cubicBezTo>
                  <a:pt x="123038" y="88"/>
                  <a:pt x="246077" y="-9000"/>
                  <a:pt x="352338" y="17565"/>
                </a:cubicBezTo>
                <a:cubicBezTo>
                  <a:pt x="458599" y="44130"/>
                  <a:pt x="553674" y="21759"/>
                  <a:pt x="637564" y="168566"/>
                </a:cubicBezTo>
                <a:cubicBezTo>
                  <a:pt x="721454" y="315373"/>
                  <a:pt x="718657" y="383884"/>
                  <a:pt x="855677" y="898409"/>
                </a:cubicBezTo>
                <a:cubicBezTo>
                  <a:pt x="992697" y="1412934"/>
                  <a:pt x="1361813" y="2862831"/>
                  <a:pt x="1459685" y="325571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97595" y="1304085"/>
            <a:ext cx="97163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50" b="1" baseline="50000" dirty="0">
                <a:solidFill>
                  <a:srgbClr val="0070C0"/>
                </a:solidFill>
              </a:rPr>
              <a:t>___ </a:t>
            </a:r>
            <a:r>
              <a:rPr lang="fr-FR" sz="1050" b="1" dirty="0"/>
              <a:t>2205</a:t>
            </a:r>
          </a:p>
          <a:p>
            <a:r>
              <a:rPr lang="fr-FR" sz="1050" b="1" baseline="50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___ </a:t>
            </a:r>
            <a:r>
              <a:rPr lang="fr-FR" sz="1050" b="1" dirty="0"/>
              <a:t>2304</a:t>
            </a:r>
          </a:p>
        </p:txBody>
      </p:sp>
      <p:cxnSp>
        <p:nvCxnSpPr>
          <p:cNvPr id="9" name="Connecteur droit 8"/>
          <p:cNvCxnSpPr/>
          <p:nvPr/>
        </p:nvCxnSpPr>
        <p:spPr bwMode="auto">
          <a:xfrm>
            <a:off x="5623413" y="3282564"/>
            <a:ext cx="8626" cy="5175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ZoneTexte 10"/>
          <p:cNvSpPr txBox="1"/>
          <p:nvPr/>
        </p:nvSpPr>
        <p:spPr>
          <a:xfrm>
            <a:off x="5373096" y="3779773"/>
            <a:ext cx="567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rgbClr val="FF0000"/>
                </a:solidFill>
              </a:rPr>
              <a:t>20 min</a:t>
            </a:r>
          </a:p>
        </p:txBody>
      </p:sp>
      <p:cxnSp>
        <p:nvCxnSpPr>
          <p:cNvPr id="12" name="Connecteur droit 11"/>
          <p:cNvCxnSpPr/>
          <p:nvPr/>
        </p:nvCxnSpPr>
        <p:spPr bwMode="auto">
          <a:xfrm>
            <a:off x="6887049" y="3311824"/>
            <a:ext cx="8626" cy="5175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ZoneTexte 12"/>
          <p:cNvSpPr txBox="1"/>
          <p:nvPr/>
        </p:nvSpPr>
        <p:spPr>
          <a:xfrm>
            <a:off x="6744175" y="3776905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rgbClr val="FF0000"/>
                </a:solidFill>
              </a:rPr>
              <a:t>3h</a:t>
            </a:r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AFF5935E-1C8E-4B95-B789-93D4E30F645F}"/>
              </a:ext>
            </a:extLst>
          </p:cNvPr>
          <p:cNvSpPr txBox="1">
            <a:spLocks/>
          </p:cNvSpPr>
          <p:nvPr/>
        </p:nvSpPr>
        <p:spPr bwMode="auto">
          <a:xfrm>
            <a:off x="99563" y="52631"/>
            <a:ext cx="6807477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fr-FR" altLang="fr-FR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5. Stratégie de rechargement laser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363692"/>
            <a:ext cx="8784540" cy="4320480"/>
          </a:xfrm>
        </p:spPr>
        <p:txBody>
          <a:bodyPr/>
          <a:lstStyle/>
          <a:p>
            <a:pPr marL="0" lvl="1" indent="0">
              <a:buClr>
                <a:schemeClr val="accent1"/>
              </a:buClr>
              <a:buNone/>
            </a:pPr>
            <a:r>
              <a:rPr lang="fr-FR" sz="1400" dirty="0">
                <a:solidFill>
                  <a:schemeClr val="accent1"/>
                </a:solidFill>
                <a:ea typeface="+mn-ea"/>
                <a:cs typeface="+mn-cs"/>
              </a:rPr>
              <a:t>Règles générales:</a:t>
            </a:r>
          </a:p>
          <a:p>
            <a:pPr marL="0" lvl="1" indent="0">
              <a:buClr>
                <a:schemeClr val="accent1"/>
              </a:buClr>
              <a:buNone/>
            </a:pPr>
            <a:endParaRPr lang="fr-FR" sz="1400" dirty="0">
              <a:solidFill>
                <a:schemeClr val="accent1"/>
              </a:solidFill>
              <a:ea typeface="+mn-ea"/>
              <a:cs typeface="+mn-cs"/>
            </a:endParaRPr>
          </a:p>
          <a:p>
            <a:pPr marL="87313" lvl="2" indent="0">
              <a:tabLst>
                <a:tab pos="357188" algn="l"/>
              </a:tabLst>
            </a:pPr>
            <a:r>
              <a:rPr lang="fr-FR" sz="1400" dirty="0"/>
              <a:t>Réduction de la température de préchauffage</a:t>
            </a:r>
          </a:p>
          <a:p>
            <a:pPr marL="87313" lvl="2" indent="0">
              <a:tabLst>
                <a:tab pos="357188" algn="l"/>
              </a:tabLst>
            </a:pPr>
            <a:endParaRPr lang="fr-FR" sz="1400" dirty="0"/>
          </a:p>
          <a:p>
            <a:pPr marL="87313" lvl="2" indent="0">
              <a:tabLst>
                <a:tab pos="357188" algn="l"/>
              </a:tabLst>
            </a:pPr>
            <a:r>
              <a:rPr lang="fr-FR" sz="1400" dirty="0"/>
              <a:t>Faible apport d’énergie</a:t>
            </a:r>
          </a:p>
          <a:p>
            <a:pPr marL="87313" lvl="2" indent="0">
              <a:tabLst>
                <a:tab pos="357188" algn="l"/>
              </a:tabLst>
            </a:pPr>
            <a:endParaRPr lang="fr-FR" sz="1400" dirty="0"/>
          </a:p>
          <a:p>
            <a:pPr marL="87313" lvl="2" indent="0">
              <a:tabLst>
                <a:tab pos="357188" algn="l"/>
              </a:tabLst>
            </a:pPr>
            <a:r>
              <a:rPr lang="fr-FR" sz="1400" dirty="0"/>
              <a:t>Cycle thermique rapide</a:t>
            </a:r>
          </a:p>
          <a:p>
            <a:pPr marL="0" lvl="1" indent="0">
              <a:buClr>
                <a:schemeClr val="accent1"/>
              </a:buClr>
              <a:buNone/>
              <a:tabLst>
                <a:tab pos="357188" algn="l"/>
              </a:tabLst>
            </a:pPr>
            <a:endParaRPr lang="fr-FR" sz="1400" dirty="0"/>
          </a:p>
          <a:p>
            <a:pPr marL="0" lvl="1" indent="0">
              <a:buClr>
                <a:schemeClr val="accent1"/>
              </a:buClr>
              <a:buNone/>
              <a:tabLst>
                <a:tab pos="357188" algn="l"/>
              </a:tabLst>
            </a:pPr>
            <a:endParaRPr lang="fr-FR" sz="1400" dirty="0"/>
          </a:p>
          <a:p>
            <a:pPr marL="0" lvl="1" indent="0">
              <a:buClr>
                <a:schemeClr val="accent1"/>
              </a:buClr>
              <a:buNone/>
              <a:tabLst>
                <a:tab pos="357188" algn="l"/>
              </a:tabLst>
            </a:pPr>
            <a:endParaRPr lang="fr-FR" sz="1400" dirty="0"/>
          </a:p>
          <a:p>
            <a:pPr marL="0" lvl="1" indent="0">
              <a:buClr>
                <a:schemeClr val="accent1"/>
              </a:buClr>
              <a:buNone/>
              <a:tabLst>
                <a:tab pos="357188" algn="l"/>
              </a:tabLst>
            </a:pPr>
            <a:endParaRPr lang="fr-FR" sz="1400" dirty="0"/>
          </a:p>
          <a:p>
            <a:pPr marL="0" lvl="1" indent="0">
              <a:buClr>
                <a:schemeClr val="accent1"/>
              </a:buClr>
              <a:buNone/>
            </a:pPr>
            <a:r>
              <a:rPr lang="fr-FR" sz="1400" dirty="0">
                <a:solidFill>
                  <a:schemeClr val="accent1"/>
                </a:solidFill>
              </a:rPr>
              <a:t>Puisque selon le diagramme TTT :</a:t>
            </a:r>
          </a:p>
          <a:p>
            <a:pPr marL="0" lvl="1" indent="0">
              <a:buClr>
                <a:schemeClr val="accent1"/>
              </a:buClr>
              <a:buNone/>
            </a:pPr>
            <a:endParaRPr lang="fr-FR" sz="1400" dirty="0">
              <a:solidFill>
                <a:schemeClr val="accent1"/>
              </a:solidFill>
            </a:endParaRPr>
          </a:p>
          <a:p>
            <a:pPr marL="361950" lvl="2" indent="0" defTabSz="534988">
              <a:buNone/>
            </a:pPr>
            <a:r>
              <a:rPr lang="fr-FR" sz="1400" dirty="0"/>
              <a:t>Les paramètres de soudage doivent s’attacher à réduire le temps dans la zone entre  500-800°C</a:t>
            </a:r>
          </a:p>
          <a:p>
            <a:pPr marL="361950" lvl="2" indent="0" defTabSz="534988">
              <a:buNone/>
            </a:pPr>
            <a:endParaRPr lang="fr-FR" sz="1400" dirty="0"/>
          </a:p>
          <a:p>
            <a:pPr marL="361950" lvl="2" indent="0" defTabSz="534988">
              <a:buNone/>
            </a:pPr>
            <a:r>
              <a:rPr lang="fr-FR" sz="1400" dirty="0"/>
              <a:t>et</a:t>
            </a:r>
          </a:p>
          <a:p>
            <a:pPr marL="361950" lvl="2" indent="0" defTabSz="534988"/>
            <a:endParaRPr lang="fr-FR" sz="1400" dirty="0"/>
          </a:p>
          <a:p>
            <a:pPr marL="361950" lvl="2" indent="0" defTabSz="534988">
              <a:buNone/>
            </a:pPr>
            <a:r>
              <a:rPr lang="fr-FR" sz="1400" dirty="0"/>
              <a:t>Contrôler / minimiser l’apport d’énergie </a:t>
            </a:r>
          </a:p>
          <a:p>
            <a:pPr marL="361950" lvl="2" indent="0" defTabSz="534988">
              <a:buNone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601787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1"/>
          <p:cNvSpPr txBox="1">
            <a:spLocks/>
          </p:cNvSpPr>
          <p:nvPr/>
        </p:nvSpPr>
        <p:spPr bwMode="auto">
          <a:xfrm>
            <a:off x="407645" y="3606089"/>
            <a:ext cx="8527349" cy="274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●"/>
              <a:defRPr sz="2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●"/>
              <a:defRPr>
                <a:solidFill>
                  <a:schemeClr val="bg2"/>
                </a:solidFill>
                <a:latin typeface="+mn-lt"/>
              </a:defRPr>
            </a:lvl2pPr>
            <a:lvl3pPr marL="901700" indent="-84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●"/>
              <a:defRPr>
                <a:solidFill>
                  <a:schemeClr val="bg2"/>
                </a:solidFill>
                <a:latin typeface="+mn-lt"/>
              </a:defRPr>
            </a:lvl3pPr>
            <a:lvl4pPr marL="1751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15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61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073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30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987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400" dirty="0"/>
              <a:t>Ressuage :</a:t>
            </a:r>
          </a:p>
          <a:p>
            <a:pPr marL="0" indent="0">
              <a:buFont typeface="Arial" charset="0"/>
              <a:buNone/>
            </a:pPr>
            <a:endParaRPr lang="fr-FR" sz="1200" dirty="0"/>
          </a:p>
          <a:p>
            <a:pPr marL="0" indent="0">
              <a:buFont typeface="Arial" charset="0"/>
              <a:buNone/>
            </a:pPr>
            <a:endParaRPr lang="fr-FR" sz="1200" dirty="0"/>
          </a:p>
          <a:p>
            <a:pPr marL="0" indent="0">
              <a:buFont typeface="Arial" charset="0"/>
              <a:buNone/>
            </a:pPr>
            <a:endParaRPr lang="fr-FR" sz="1200" dirty="0"/>
          </a:p>
          <a:p>
            <a:pPr marL="0" indent="0">
              <a:buFont typeface="Arial" charset="0"/>
              <a:buNone/>
            </a:pPr>
            <a:endParaRPr lang="fr-FR" sz="1200" dirty="0"/>
          </a:p>
          <a:p>
            <a:pPr marL="0" indent="0">
              <a:buFont typeface="Arial" charset="0"/>
              <a:buNone/>
            </a:pPr>
            <a:endParaRPr lang="fr-FR" sz="1200" dirty="0"/>
          </a:p>
          <a:p>
            <a:pPr marL="0" indent="0">
              <a:buFont typeface="Arial" charset="0"/>
              <a:buNone/>
            </a:pPr>
            <a:endParaRPr lang="fr-FR" sz="1200" dirty="0"/>
          </a:p>
          <a:p>
            <a:pPr marL="0" indent="0">
              <a:buFont typeface="Arial" charset="0"/>
              <a:buNone/>
            </a:pPr>
            <a:endParaRPr lang="fr-FR" sz="1200" dirty="0"/>
          </a:p>
          <a:p>
            <a:pPr marL="0" indent="0">
              <a:buFont typeface="Arial" charset="0"/>
              <a:buNone/>
            </a:pPr>
            <a:endParaRPr lang="fr-FR" sz="1200" dirty="0"/>
          </a:p>
          <a:p>
            <a:pPr marL="0" indent="0">
              <a:buFont typeface="Arial" charset="0"/>
              <a:buNone/>
            </a:pPr>
            <a:endParaRPr lang="fr-FR" sz="1200" dirty="0"/>
          </a:p>
          <a:p>
            <a:pPr marL="0" indent="0">
              <a:buFont typeface="Arial" charset="0"/>
              <a:buNone/>
            </a:pPr>
            <a:endParaRPr lang="fr-FR" sz="1200" dirty="0"/>
          </a:p>
          <a:p>
            <a:pPr marL="0" indent="0">
              <a:buFont typeface="Arial" charset="0"/>
              <a:buNone/>
              <a:tabLst>
                <a:tab pos="357188" algn="l"/>
              </a:tabLst>
            </a:pPr>
            <a:r>
              <a:rPr lang="fr-FR" sz="1400" dirty="0"/>
              <a:t>	Ressuage acceptable (minimum de fissuration tolérée) pour un minimum de préchauffage 200 °C</a:t>
            </a:r>
          </a:p>
          <a:p>
            <a:pPr marL="0" indent="0">
              <a:buFont typeface="Arial" charset="0"/>
              <a:buNone/>
            </a:pPr>
            <a:endParaRPr lang="fr-FR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2" y="4071216"/>
            <a:ext cx="2160000" cy="162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152" y="4065983"/>
            <a:ext cx="2160000" cy="162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43" y="4065983"/>
            <a:ext cx="2160000" cy="162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35" y="4071216"/>
            <a:ext cx="2160000" cy="1620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42709" y="570949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20°C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063868" y="5685983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100 °C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405011" y="5691216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210°C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657402" y="5691215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350°C</a:t>
            </a:r>
          </a:p>
        </p:txBody>
      </p:sp>
      <p:sp>
        <p:nvSpPr>
          <p:cNvPr id="17" name="Titre 2"/>
          <p:cNvSpPr txBox="1">
            <a:spLocks/>
          </p:cNvSpPr>
          <p:nvPr/>
        </p:nvSpPr>
        <p:spPr bwMode="auto">
          <a:xfrm>
            <a:off x="182377" y="82402"/>
            <a:ext cx="6967360" cy="64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6. Résultats de tests et analyses métallurgiques</a:t>
            </a:r>
          </a:p>
        </p:txBody>
      </p:sp>
      <p:sp>
        <p:nvSpPr>
          <p:cNvPr id="16" name="Espace réservé du contenu 1"/>
          <p:cNvSpPr txBox="1">
            <a:spLocks/>
          </p:cNvSpPr>
          <p:nvPr/>
        </p:nvSpPr>
        <p:spPr bwMode="auto">
          <a:xfrm>
            <a:off x="182377" y="898197"/>
            <a:ext cx="7199446" cy="2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●"/>
              <a:defRPr sz="2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●"/>
              <a:defRPr>
                <a:solidFill>
                  <a:schemeClr val="bg2"/>
                </a:solidFill>
                <a:latin typeface="+mn-lt"/>
              </a:defRPr>
            </a:lvl2pPr>
            <a:lvl3pPr marL="901700" indent="-84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●"/>
              <a:defRPr>
                <a:solidFill>
                  <a:schemeClr val="bg2"/>
                </a:solidFill>
                <a:latin typeface="+mn-lt"/>
              </a:defRPr>
            </a:lvl3pPr>
            <a:lvl4pPr marL="1751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15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61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073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30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987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400" b="1" dirty="0"/>
              <a:t> Tests : influence de la température de préchauffage sur la microstructure </a:t>
            </a:r>
          </a:p>
          <a:p>
            <a:pPr marL="0" indent="0">
              <a:buFont typeface="Arial" charset="0"/>
              <a:buNone/>
            </a:pPr>
            <a:endParaRPr lang="fr-FR" sz="1400" dirty="0">
              <a:solidFill>
                <a:schemeClr val="bg2"/>
              </a:solidFill>
            </a:endParaRPr>
          </a:p>
          <a:p>
            <a:pPr marL="0" lvl="1" indent="0">
              <a:buClr>
                <a:schemeClr val="accent1"/>
              </a:buClr>
              <a:buNone/>
            </a:pPr>
            <a:r>
              <a:rPr lang="fr-FR" sz="1400" dirty="0">
                <a:solidFill>
                  <a:schemeClr val="bg2"/>
                </a:solidFill>
              </a:rPr>
              <a:t>- </a:t>
            </a:r>
            <a:r>
              <a:rPr lang="fr-FR" sz="1400" dirty="0" err="1">
                <a:solidFill>
                  <a:schemeClr val="bg2"/>
                </a:solidFill>
              </a:rPr>
              <a:t>Technolase</a:t>
            </a:r>
            <a:r>
              <a:rPr lang="fr-FR" sz="1400" dirty="0">
                <a:solidFill>
                  <a:schemeClr val="bg2"/>
                </a:solidFill>
              </a:rPr>
              <a:t> 40S400 (60% </a:t>
            </a:r>
            <a:r>
              <a:rPr lang="fr-FR" sz="1400" dirty="0"/>
              <a:t>WC + 40% </a:t>
            </a:r>
            <a:r>
              <a:rPr lang="fr-FR" sz="1400" dirty="0" err="1"/>
              <a:t>NiCr</a:t>
            </a:r>
            <a:r>
              <a:rPr lang="fr-FR" sz="1400" dirty="0"/>
              <a:t>) sur</a:t>
            </a:r>
            <a:r>
              <a:rPr lang="fr-FR" sz="1400" dirty="0">
                <a:solidFill>
                  <a:schemeClr val="bg2"/>
                </a:solidFill>
              </a:rPr>
              <a:t> </a:t>
            </a:r>
            <a:r>
              <a:rPr lang="fr-FR" sz="1400" dirty="0"/>
              <a:t>Duplex  2205</a:t>
            </a:r>
            <a:endParaRPr lang="fr-FR" sz="1400" dirty="0">
              <a:solidFill>
                <a:schemeClr val="bg2"/>
              </a:solidFill>
            </a:endParaRPr>
          </a:p>
          <a:p>
            <a:pPr marL="171450" lvl="2" indent="-171450">
              <a:buClr>
                <a:schemeClr val="accent1"/>
              </a:buClr>
              <a:buFontTx/>
              <a:buChar char="-"/>
            </a:pPr>
            <a:r>
              <a:rPr lang="fr-FR" sz="1400" dirty="0"/>
              <a:t>Température de préchauffage : ambiante, 100 °C, 200°C, 300°C</a:t>
            </a:r>
          </a:p>
          <a:p>
            <a:pPr marL="171450" lvl="2" indent="-171450">
              <a:buClr>
                <a:schemeClr val="accent1"/>
              </a:buClr>
              <a:buFontTx/>
              <a:buChar char="-"/>
            </a:pPr>
            <a:endParaRPr lang="fr-FR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Analyses :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FR" sz="1400" dirty="0">
                <a:solidFill>
                  <a:schemeClr val="bg2"/>
                </a:solidFill>
              </a:rPr>
              <a:t>- ressuage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2"/>
                </a:solidFill>
              </a:rPr>
              <a:t>- Micro-duretés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2"/>
                </a:solidFill>
              </a:rPr>
              <a:t>- Métallographies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2"/>
                </a:solidFill>
              </a:rPr>
              <a:t>  </a:t>
            </a:r>
          </a:p>
          <a:p>
            <a:pPr marL="0" indent="0">
              <a:buNone/>
            </a:pPr>
            <a:endParaRPr lang="fr-FR" sz="14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fr-FR" sz="14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fr-FR" sz="14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fr-FR" sz="14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fr-FR" sz="14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fr-FR" sz="14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fr-FR" sz="14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fr-FR" sz="1400" dirty="0">
              <a:solidFill>
                <a:schemeClr val="bg2"/>
              </a:solidFill>
            </a:endParaRPr>
          </a:p>
          <a:p>
            <a:pPr marL="0" indent="0">
              <a:buFont typeface="Arial" charset="0"/>
              <a:buNone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298052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1"/>
          <p:cNvSpPr txBox="1">
            <a:spLocks/>
          </p:cNvSpPr>
          <p:nvPr/>
        </p:nvSpPr>
        <p:spPr bwMode="auto">
          <a:xfrm>
            <a:off x="331384" y="1059351"/>
            <a:ext cx="6985888" cy="70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●"/>
              <a:defRPr sz="2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●"/>
              <a:defRPr>
                <a:solidFill>
                  <a:schemeClr val="bg2"/>
                </a:solidFill>
                <a:latin typeface="+mn-lt"/>
              </a:defRPr>
            </a:lvl2pPr>
            <a:lvl3pPr marL="901700" indent="-84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●"/>
              <a:defRPr>
                <a:solidFill>
                  <a:schemeClr val="bg2"/>
                </a:solidFill>
                <a:latin typeface="+mn-lt"/>
              </a:defRPr>
            </a:lvl3pPr>
            <a:lvl4pPr marL="1751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15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61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073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30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987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400" dirty="0"/>
              <a:t>Analyses métallographiques : </a:t>
            </a:r>
          </a:p>
          <a:p>
            <a:pPr lvl="1"/>
            <a:r>
              <a:rPr lang="fr-FR" sz="1200" dirty="0"/>
              <a:t>Structure des dépôts de carbure de tungstène dans une matrice </a:t>
            </a:r>
            <a:r>
              <a:rPr lang="fr-FR" sz="1200" dirty="0" err="1"/>
              <a:t>NiCr</a:t>
            </a:r>
            <a:endParaRPr lang="fr-FR" sz="1200" dirty="0"/>
          </a:p>
          <a:p>
            <a:pPr lvl="1"/>
            <a:r>
              <a:rPr lang="fr-FR" sz="1200" dirty="0"/>
              <a:t>Interface bien définie avec dilution très limitée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99539" y="4054029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20°C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682628" y="4054028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350°C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75" y="2240836"/>
            <a:ext cx="2160000" cy="162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627" y="2240836"/>
            <a:ext cx="2160000" cy="1620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627" y="4367405"/>
            <a:ext cx="2160000" cy="16200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75" y="4367405"/>
            <a:ext cx="2160000" cy="162000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3254937" y="3306784"/>
            <a:ext cx="212119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Pas de mise en évidence de transformations en phase </a:t>
            </a:r>
            <a:r>
              <a:rPr lang="el-GR" sz="1200" dirty="0"/>
              <a:t>σ</a:t>
            </a:r>
            <a:r>
              <a:rPr lang="fr-FR" sz="1200" dirty="0"/>
              <a:t> </a:t>
            </a:r>
          </a:p>
          <a:p>
            <a:endParaRPr lang="fr-FR" sz="1200" dirty="0"/>
          </a:p>
        </p:txBody>
      </p:sp>
      <p:cxnSp>
        <p:nvCxnSpPr>
          <p:cNvPr id="24" name="Connecteur droit avec flèche 23"/>
          <p:cNvCxnSpPr>
            <a:stCxn id="20" idx="1"/>
          </p:cNvCxnSpPr>
          <p:nvPr/>
        </p:nvCxnSpPr>
        <p:spPr bwMode="auto">
          <a:xfrm flipH="1">
            <a:off x="2019389" y="3629950"/>
            <a:ext cx="1235548" cy="12829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ZoneTexte 31"/>
          <p:cNvSpPr txBox="1"/>
          <p:nvPr/>
        </p:nvSpPr>
        <p:spPr>
          <a:xfrm>
            <a:off x="7317272" y="3860836"/>
            <a:ext cx="157584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Transformation en  phase </a:t>
            </a:r>
            <a:r>
              <a:rPr lang="el-GR" sz="1200" dirty="0"/>
              <a:t>α</a:t>
            </a:r>
            <a:r>
              <a:rPr lang="fr-FR" sz="1200" dirty="0"/>
              <a:t>’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420154" y="4075908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210°C</a:t>
            </a:r>
          </a:p>
        </p:txBody>
      </p:sp>
      <p:cxnSp>
        <p:nvCxnSpPr>
          <p:cNvPr id="39" name="Connecteur droit avec flèche 38"/>
          <p:cNvCxnSpPr>
            <a:stCxn id="32" idx="2"/>
          </p:cNvCxnSpPr>
          <p:nvPr/>
        </p:nvCxnSpPr>
        <p:spPr bwMode="auto">
          <a:xfrm>
            <a:off x="8105193" y="4322501"/>
            <a:ext cx="258631" cy="5179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2" name="Imag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22" y="4367405"/>
            <a:ext cx="2160000" cy="1620000"/>
          </a:xfrm>
          <a:prstGeom prst="rect">
            <a:avLst/>
          </a:prstGeom>
        </p:spPr>
      </p:pic>
      <p:pic>
        <p:nvPicPr>
          <p:cNvPr id="18" name="Picture 2" descr="T:\Clt\118810\FLOWSERVE\2012\ANALYSES-EXPERTISES FEVRIER2012\Pièce 1\Pièce 1 surface extérieure photo 11 murakam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938" y="1519576"/>
            <a:ext cx="1923417" cy="142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necteur droit avec flèche 25"/>
          <p:cNvCxnSpPr>
            <a:stCxn id="20" idx="2"/>
          </p:cNvCxnSpPr>
          <p:nvPr/>
        </p:nvCxnSpPr>
        <p:spPr bwMode="auto">
          <a:xfrm>
            <a:off x="4315536" y="3953115"/>
            <a:ext cx="0" cy="570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itre 2">
            <a:extLst>
              <a:ext uri="{FF2B5EF4-FFF2-40B4-BE49-F238E27FC236}">
                <a16:creationId xmlns:a16="http://schemas.microsoft.com/office/drawing/2014/main" id="{BC37DDFE-6CAF-4FA5-812A-AB1451E7B76F}"/>
              </a:ext>
            </a:extLst>
          </p:cNvPr>
          <p:cNvSpPr txBox="1">
            <a:spLocks/>
          </p:cNvSpPr>
          <p:nvPr/>
        </p:nvSpPr>
        <p:spPr bwMode="auto">
          <a:xfrm>
            <a:off x="182377" y="82402"/>
            <a:ext cx="6967360" cy="64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6. Résultats de tests et analyses métallurgiques</a:t>
            </a:r>
          </a:p>
        </p:txBody>
      </p:sp>
    </p:spTree>
    <p:extLst>
      <p:ext uri="{BB962C8B-B14F-4D97-AF65-F5344CB8AC3E}">
        <p14:creationId xmlns:p14="http://schemas.microsoft.com/office/powerpoint/2010/main" val="1731658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1"/>
          <p:cNvSpPr txBox="1">
            <a:spLocks/>
          </p:cNvSpPr>
          <p:nvPr/>
        </p:nvSpPr>
        <p:spPr bwMode="auto">
          <a:xfrm>
            <a:off x="396423" y="1059353"/>
            <a:ext cx="1876993" cy="38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●"/>
              <a:defRPr sz="2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●"/>
              <a:defRPr>
                <a:solidFill>
                  <a:schemeClr val="bg2"/>
                </a:solidFill>
                <a:latin typeface="+mn-lt"/>
              </a:defRPr>
            </a:lvl2pPr>
            <a:lvl3pPr marL="901700" indent="-84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●"/>
              <a:defRPr>
                <a:solidFill>
                  <a:schemeClr val="bg2"/>
                </a:solidFill>
                <a:latin typeface="+mn-lt"/>
              </a:defRPr>
            </a:lvl3pPr>
            <a:lvl4pPr marL="1751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15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61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073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30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987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400" dirty="0"/>
              <a:t>Micro-duretés  :</a:t>
            </a:r>
          </a:p>
          <a:p>
            <a:pPr marL="0" indent="0">
              <a:buFont typeface="Arial" charset="0"/>
              <a:buNone/>
            </a:pPr>
            <a:endParaRPr lang="fr-FR" sz="1200" dirty="0"/>
          </a:p>
          <a:p>
            <a:pPr marL="0" indent="0">
              <a:buFont typeface="Arial" charset="0"/>
              <a:buNone/>
            </a:pPr>
            <a:endParaRPr lang="fr-FR" sz="1200" dirty="0"/>
          </a:p>
          <a:p>
            <a:pPr marL="0" indent="0">
              <a:buFont typeface="Arial" charset="0"/>
              <a:buNone/>
            </a:pPr>
            <a:endParaRPr lang="fr-FR" sz="1200" dirty="0"/>
          </a:p>
          <a:p>
            <a:pPr marL="0" indent="0">
              <a:buFont typeface="Arial" charset="0"/>
              <a:buNone/>
            </a:pPr>
            <a:endParaRPr lang="fr-FR" sz="1200" dirty="0"/>
          </a:p>
          <a:p>
            <a:pPr marL="0" indent="0">
              <a:buFont typeface="Arial" charset="0"/>
              <a:buNone/>
            </a:pPr>
            <a:endParaRPr lang="fr-FR" sz="1200" dirty="0"/>
          </a:p>
          <a:p>
            <a:pPr marL="0" indent="0">
              <a:buFont typeface="Arial" charset="0"/>
              <a:buNone/>
            </a:pPr>
            <a:endParaRPr lang="fr-FR" sz="1200" dirty="0"/>
          </a:p>
          <a:p>
            <a:pPr marL="0" indent="0">
              <a:buFont typeface="Arial" charset="0"/>
              <a:buNone/>
            </a:pPr>
            <a:endParaRPr lang="fr-FR" sz="1200" dirty="0"/>
          </a:p>
          <a:p>
            <a:pPr marL="0" indent="0">
              <a:buFont typeface="Arial" charset="0"/>
              <a:buNone/>
            </a:pPr>
            <a:endParaRPr lang="fr-FR" sz="1200" dirty="0"/>
          </a:p>
          <a:p>
            <a:pPr marL="0" indent="0">
              <a:buFont typeface="Arial" charset="0"/>
              <a:buNone/>
            </a:pPr>
            <a:endParaRPr lang="fr-FR" sz="1200" dirty="0"/>
          </a:p>
          <a:p>
            <a:pPr marL="0" indent="0">
              <a:buFont typeface="Arial" charset="0"/>
              <a:buNone/>
            </a:pPr>
            <a:endParaRPr lang="fr-FR" sz="1200" dirty="0"/>
          </a:p>
          <a:p>
            <a:pPr marL="0" indent="0">
              <a:buFont typeface="Arial" charset="0"/>
              <a:buNone/>
            </a:pPr>
            <a:endParaRPr lang="fr-FR" sz="1200" dirty="0"/>
          </a:p>
          <a:p>
            <a:pPr marL="0" indent="0">
              <a:buFont typeface="Arial" charset="0"/>
              <a:buNone/>
            </a:pPr>
            <a:endParaRPr lang="fr-FR" sz="1200" dirty="0"/>
          </a:p>
          <a:p>
            <a:pPr marL="0" indent="0">
              <a:buFont typeface="Arial" charset="0"/>
              <a:buNone/>
            </a:pPr>
            <a:endParaRPr lang="fr-FR" sz="1200" dirty="0"/>
          </a:p>
          <a:p>
            <a:pPr marL="0" indent="0">
              <a:buFont typeface="Arial" charset="0"/>
              <a:buNone/>
            </a:pPr>
            <a:endParaRPr lang="fr-FR" sz="1200" dirty="0"/>
          </a:p>
          <a:p>
            <a:pPr marL="0" indent="0">
              <a:buFont typeface="Arial" charset="0"/>
              <a:buNone/>
            </a:pPr>
            <a:endParaRPr lang="fr-FR" sz="1200" dirty="0"/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233657"/>
              </p:ext>
            </p:extLst>
          </p:nvPr>
        </p:nvGraphicFramePr>
        <p:xfrm>
          <a:off x="396423" y="3606393"/>
          <a:ext cx="6682557" cy="2644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6343446"/>
              </p:ext>
            </p:extLst>
          </p:nvPr>
        </p:nvGraphicFramePr>
        <p:xfrm>
          <a:off x="631980" y="1253882"/>
          <a:ext cx="6363030" cy="2382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7078980" y="3230880"/>
            <a:ext cx="1935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Tests :</a:t>
            </a:r>
          </a:p>
          <a:p>
            <a:r>
              <a:rPr lang="en-GB" dirty="0">
                <a:solidFill>
                  <a:srgbClr val="0070C0"/>
                </a:solidFill>
              </a:rPr>
              <a:t>1 = </a:t>
            </a:r>
            <a:r>
              <a:rPr lang="en-GB" dirty="0" err="1">
                <a:solidFill>
                  <a:srgbClr val="0070C0"/>
                </a:solidFill>
              </a:rPr>
              <a:t>t</a:t>
            </a:r>
            <a:r>
              <a:rPr lang="en-GB" baseline="30000" dirty="0" err="1">
                <a:solidFill>
                  <a:srgbClr val="0070C0"/>
                </a:solidFill>
              </a:rPr>
              <a:t>re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ambiante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chemeClr val="accent2"/>
                </a:solidFill>
              </a:rPr>
              <a:t>3 = 210°C</a:t>
            </a:r>
          </a:p>
          <a:p>
            <a:r>
              <a:rPr lang="en-GB" dirty="0">
                <a:solidFill>
                  <a:srgbClr val="99CC00"/>
                </a:solidFill>
              </a:rPr>
              <a:t>4 = 350°C</a:t>
            </a: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CAA9BEB2-3282-48C9-96F9-C5E4D82577C0}"/>
              </a:ext>
            </a:extLst>
          </p:cNvPr>
          <p:cNvSpPr txBox="1">
            <a:spLocks/>
          </p:cNvSpPr>
          <p:nvPr/>
        </p:nvSpPr>
        <p:spPr bwMode="auto">
          <a:xfrm>
            <a:off x="182377" y="82402"/>
            <a:ext cx="6967360" cy="64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6. Résultats de tests et analyses métallurgiques</a:t>
            </a:r>
          </a:p>
        </p:txBody>
      </p:sp>
    </p:spTree>
    <p:extLst>
      <p:ext uri="{BB962C8B-B14F-4D97-AF65-F5344CB8AC3E}">
        <p14:creationId xmlns:p14="http://schemas.microsoft.com/office/powerpoint/2010/main" val="2374176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395536" y="944563"/>
            <a:ext cx="8370959" cy="6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Dépôts d’inox AISI 420 / 431  sur acier super Duplex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71736" y="3222597"/>
            <a:ext cx="135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Bague rechargée</a:t>
            </a:r>
          </a:p>
        </p:txBody>
      </p:sp>
      <p:pic>
        <p:nvPicPr>
          <p:cNvPr id="5123" name="Picture 3" descr="X:\DataInfor\Articles\LA07580\Photo inspection SOUDAGE\20160425_1026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6" y="1706336"/>
            <a:ext cx="2012384" cy="150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X:\DataInfor\Articles\LA07580\Photo inspection CND PMI\20160426_0956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8" t="6465" r="24670" b="27890"/>
          <a:stretch/>
        </p:blipFill>
        <p:spPr bwMode="auto">
          <a:xfrm rot="16200000">
            <a:off x="580842" y="3649162"/>
            <a:ext cx="1545251" cy="176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58" y="1628800"/>
            <a:ext cx="1964567" cy="147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47879" y="5303520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Bague rectifiée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712958" y="3099486"/>
            <a:ext cx="3579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Coupe du dépôt avec zone de dilution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58" y="3667705"/>
            <a:ext cx="3579628" cy="19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200791" y="4417997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dépôt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707428" y="4392394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Duplex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769743" y="5649755"/>
            <a:ext cx="1997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Micro-dureté moyenne =560HV </a:t>
            </a:r>
          </a:p>
          <a:p>
            <a:r>
              <a:rPr lang="fr-FR" sz="1000" dirty="0"/>
              <a:t>Dureté = 52 HRC</a:t>
            </a:r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5982190" y="4165406"/>
            <a:ext cx="0" cy="10591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ZoneTexte 23"/>
          <p:cNvSpPr txBox="1"/>
          <p:nvPr/>
        </p:nvSpPr>
        <p:spPr>
          <a:xfrm>
            <a:off x="5831104" y="5079090"/>
            <a:ext cx="580608" cy="2154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FR" sz="800" dirty="0">
                <a:solidFill>
                  <a:srgbClr val="FF0000"/>
                </a:solidFill>
              </a:rPr>
              <a:t>interface</a:t>
            </a:r>
          </a:p>
        </p:txBody>
      </p:sp>
      <p:sp>
        <p:nvSpPr>
          <p:cNvPr id="17" name="Titre 2">
            <a:extLst>
              <a:ext uri="{FF2B5EF4-FFF2-40B4-BE49-F238E27FC236}">
                <a16:creationId xmlns:a16="http://schemas.microsoft.com/office/drawing/2014/main" id="{0AF4A615-6A31-49BC-BFA0-B3A26F2A3E1B}"/>
              </a:ext>
            </a:extLst>
          </p:cNvPr>
          <p:cNvSpPr txBox="1">
            <a:spLocks/>
          </p:cNvSpPr>
          <p:nvPr/>
        </p:nvSpPr>
        <p:spPr bwMode="auto">
          <a:xfrm>
            <a:off x="182377" y="82402"/>
            <a:ext cx="6967360" cy="64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6. Résultats de tests et analyses métallurgiques</a:t>
            </a:r>
          </a:p>
        </p:txBody>
      </p:sp>
    </p:spTree>
    <p:extLst>
      <p:ext uri="{BB962C8B-B14F-4D97-AF65-F5344CB8AC3E}">
        <p14:creationId xmlns:p14="http://schemas.microsoft.com/office/powerpoint/2010/main" val="2373648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">
            <a:extLst>
              <a:ext uri="{FF2B5EF4-FFF2-40B4-BE49-F238E27FC236}">
                <a16:creationId xmlns:a16="http://schemas.microsoft.com/office/drawing/2014/main" id="{CAA9BEB2-3282-48C9-96F9-C5E4D82577C0}"/>
              </a:ext>
            </a:extLst>
          </p:cNvPr>
          <p:cNvSpPr txBox="1">
            <a:spLocks/>
          </p:cNvSpPr>
          <p:nvPr/>
        </p:nvSpPr>
        <p:spPr bwMode="auto">
          <a:xfrm>
            <a:off x="182377" y="82402"/>
            <a:ext cx="6967360" cy="64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6. Résultats de tests et analyses métallurgiques</a:t>
            </a:r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2FD65095-245E-4404-8938-D6876328F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84" y="980067"/>
            <a:ext cx="8455429" cy="5149271"/>
          </a:xfrm>
        </p:spPr>
        <p:txBody>
          <a:bodyPr/>
          <a:lstStyle/>
          <a:p>
            <a:pPr marL="0" indent="0">
              <a:buNone/>
            </a:pPr>
            <a:r>
              <a:rPr lang="fr-FR" sz="1400" dirty="0"/>
              <a:t>Test :</a:t>
            </a:r>
          </a:p>
          <a:p>
            <a:pPr marL="0" indent="0">
              <a:buNone/>
            </a:pPr>
            <a:endParaRPr lang="fr-FR" sz="800" dirty="0"/>
          </a:p>
          <a:p>
            <a:pPr marL="0" indent="0">
              <a:buNone/>
            </a:pPr>
            <a:r>
              <a:rPr lang="fr-FR" sz="1400" dirty="0">
                <a:solidFill>
                  <a:schemeClr val="tx1"/>
                </a:solidFill>
              </a:rPr>
              <a:t>Recherche d’un compromis entre température de préchauffage pour dépose Stellite 6 sans fissures et zone affectée thermiquement du Duplex</a:t>
            </a:r>
          </a:p>
          <a:p>
            <a:pPr marL="0" indent="0">
              <a:buNone/>
            </a:pPr>
            <a:endParaRPr lang="fr-FR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1400" dirty="0">
                <a:solidFill>
                  <a:schemeClr val="tx1"/>
                </a:solidFill>
              </a:rPr>
              <a:t>Rechargement de bagues de grand diamètre : ID 461 OD500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FR" sz="1400" dirty="0"/>
              <a:t>Conditions opératoires :</a:t>
            </a:r>
          </a:p>
          <a:p>
            <a:pPr lvl="1"/>
            <a:r>
              <a:rPr lang="fr-FR" sz="1400" dirty="0"/>
              <a:t>Préchauffage : 350 °C</a:t>
            </a:r>
          </a:p>
          <a:p>
            <a:pPr lvl="1"/>
            <a:r>
              <a:rPr lang="fr-FR" sz="1400" dirty="0"/>
              <a:t>Vitesse soudage : 1900 mm/min</a:t>
            </a:r>
          </a:p>
          <a:p>
            <a:pPr lvl="1"/>
            <a:endParaRPr lang="fr-FR" sz="1400" dirty="0"/>
          </a:p>
          <a:p>
            <a:pPr marL="0" indent="0">
              <a:buNone/>
            </a:pPr>
            <a:r>
              <a:rPr lang="fr-FR" sz="1400" dirty="0"/>
              <a:t>Résultats:</a:t>
            </a:r>
          </a:p>
          <a:p>
            <a:pPr marL="0" indent="0">
              <a:buNone/>
            </a:pPr>
            <a:endParaRPr lang="fr-FR" sz="1400" dirty="0"/>
          </a:p>
          <a:p>
            <a:pPr lvl="1"/>
            <a:r>
              <a:rPr lang="fr-FR" sz="1400" dirty="0"/>
              <a:t>Dépôt Stellite 6 épaisseur 3 mm</a:t>
            </a:r>
          </a:p>
          <a:p>
            <a:pPr lvl="1"/>
            <a:r>
              <a:rPr lang="fr-FR" sz="1400" dirty="0"/>
              <a:t>ZAT épaisseur 0,5 mm</a:t>
            </a:r>
          </a:p>
          <a:p>
            <a:pPr lvl="1"/>
            <a:r>
              <a:rPr lang="fr-FR" sz="1400" dirty="0"/>
              <a:t>Abattement des propriétés mécaniques acceptables </a:t>
            </a:r>
          </a:p>
        </p:txBody>
      </p:sp>
      <p:pic>
        <p:nvPicPr>
          <p:cNvPr id="9" name="Picture 2" descr="X:\DataInfor\Articles\LA09750\PC220165.JPG">
            <a:extLst>
              <a:ext uri="{FF2B5EF4-FFF2-40B4-BE49-F238E27FC236}">
                <a16:creationId xmlns:a16="http://schemas.microsoft.com/office/drawing/2014/main" id="{8627E470-C992-4783-9EE1-E42D6D241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16861" y="2025647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X:\Production\LABORATOIRE\LABO\Mesures\TECHNOGENIA\JMS 17-11-2016\-3.JPG">
            <a:extLst>
              <a:ext uri="{FF2B5EF4-FFF2-40B4-BE49-F238E27FC236}">
                <a16:creationId xmlns:a16="http://schemas.microsoft.com/office/drawing/2014/main" id="{9771A9B9-A463-4C05-AD22-DF966FEAA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861" y="4054636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232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">
            <a:extLst>
              <a:ext uri="{FF2B5EF4-FFF2-40B4-BE49-F238E27FC236}">
                <a16:creationId xmlns:a16="http://schemas.microsoft.com/office/drawing/2014/main" id="{CAA9BEB2-3282-48C9-96F9-C5E4D82577C0}"/>
              </a:ext>
            </a:extLst>
          </p:cNvPr>
          <p:cNvSpPr txBox="1">
            <a:spLocks/>
          </p:cNvSpPr>
          <p:nvPr/>
        </p:nvSpPr>
        <p:spPr bwMode="auto">
          <a:xfrm>
            <a:off x="182377" y="82402"/>
            <a:ext cx="6967360" cy="64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7. Rechargement à grande vitesse</a:t>
            </a:r>
          </a:p>
        </p:txBody>
      </p:sp>
      <p:sp>
        <p:nvSpPr>
          <p:cNvPr id="11" name="Espace réservé du contenu 1">
            <a:extLst>
              <a:ext uri="{FF2B5EF4-FFF2-40B4-BE49-F238E27FC236}">
                <a16:creationId xmlns:a16="http://schemas.microsoft.com/office/drawing/2014/main" id="{99DAD032-4985-45D3-A112-DCABAEC33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84" y="980067"/>
            <a:ext cx="8455429" cy="5149271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Stellite 6: 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vitesse de rechargement 35 m/min – pas de préchauffe</a:t>
            </a:r>
          </a:p>
          <a:p>
            <a:pPr marL="0" indent="0">
              <a:buNone/>
            </a:pPr>
            <a:endParaRPr lang="fr-FR" sz="1400" dirty="0"/>
          </a:p>
          <a:p>
            <a:pPr marL="360363" lvl="1" indent="0">
              <a:buNone/>
            </a:pPr>
            <a:endParaRPr lang="fr-FR" sz="1200" dirty="0"/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247992CF-3C06-4157-B634-EA97070AE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873800"/>
              </p:ext>
            </p:extLst>
          </p:nvPr>
        </p:nvGraphicFramePr>
        <p:xfrm>
          <a:off x="801189" y="3697431"/>
          <a:ext cx="6654685" cy="7521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0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0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0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412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 avant rechargement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 après rechargement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 rectifié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 </a:t>
                      </a:r>
                    </a:p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dépôt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Dureté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87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125,6 </a:t>
                      </a:r>
                      <a:r>
                        <a:rPr lang="fr-FR" sz="14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0/+0,1</a:t>
                      </a:r>
                      <a:endParaRPr lang="fr-FR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125,4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fr-FR" sz="1400" b="0" i="0" u="none" strike="noStrike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+/- 2</a:t>
                      </a:r>
                      <a:endParaRPr lang="fr-FR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580 Hv0,3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Picture 2" descr="Z:\R&amp;D\R&amp;D 2018\R2018-7 High speed cladding\St6 EHLA.JPG">
            <a:extLst>
              <a:ext uri="{FF2B5EF4-FFF2-40B4-BE49-F238E27FC236}">
                <a16:creationId xmlns:a16="http://schemas.microsoft.com/office/drawing/2014/main" id="{1DC239CC-F56B-44A7-8139-80F703259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403" y="1368829"/>
            <a:ext cx="2880000" cy="215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DB2321E-B2E1-4F1D-9D54-CCBC709B9A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29" y="1638612"/>
            <a:ext cx="2160000" cy="162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86FC469-D728-41B9-A7C6-9F9B21195F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730" y="4581572"/>
            <a:ext cx="2160000" cy="1620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5DAAAF0-D479-4C3F-9511-B9DDA445D9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57" y="4594022"/>
            <a:ext cx="2160000" cy="162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37C7A4F-147A-43DE-B6AA-F5F5D18D5A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38" y="1638612"/>
            <a:ext cx="216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9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eskrivelse: Beskrivelse: HelgelandOFFSHORE_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0350"/>
            <a:ext cx="21637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55575" y="19050"/>
            <a:ext cx="6588125" cy="758825"/>
          </a:xfrm>
        </p:spPr>
        <p:txBody>
          <a:bodyPr/>
          <a:lstStyle/>
          <a:p>
            <a:r>
              <a:rPr lang="en-GB" sz="2000" b="1" dirty="0"/>
              <a:t>CEM - </a:t>
            </a:r>
            <a:r>
              <a:rPr lang="en-GB" sz="2000" b="1" dirty="0" err="1"/>
              <a:t>Revêtement</a:t>
            </a:r>
            <a:r>
              <a:rPr lang="en-GB" sz="2000" b="1" dirty="0"/>
              <a:t> sur </a:t>
            </a:r>
            <a:r>
              <a:rPr lang="en-GB" sz="2000" b="1" dirty="0" err="1"/>
              <a:t>aciers</a:t>
            </a:r>
            <a:r>
              <a:rPr lang="en-GB" sz="2000" b="1" dirty="0"/>
              <a:t> </a:t>
            </a:r>
            <a:r>
              <a:rPr lang="en-GB" sz="2000" b="1" dirty="0" err="1"/>
              <a:t>inoxydables</a:t>
            </a:r>
            <a:r>
              <a:rPr lang="en-GB" sz="2000" b="1" dirty="0"/>
              <a:t> – session 2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7E0A6B1E-0411-4515-BA71-52A65B4BAB73}"/>
              </a:ext>
            </a:extLst>
          </p:cNvPr>
          <p:cNvGrpSpPr>
            <a:grpSpLocks noChangeAspect="1"/>
          </p:cNvGrpSpPr>
          <p:nvPr/>
        </p:nvGrpSpPr>
        <p:grpSpPr>
          <a:xfrm>
            <a:off x="143559" y="2684490"/>
            <a:ext cx="6911013" cy="3650457"/>
            <a:chOff x="683568" y="1337245"/>
            <a:chExt cx="8121415" cy="4289804"/>
          </a:xfrm>
        </p:grpSpPr>
        <p:grpSp>
          <p:nvGrpSpPr>
            <p:cNvPr id="10" name="Group 32">
              <a:extLst>
                <a:ext uri="{FF2B5EF4-FFF2-40B4-BE49-F238E27FC236}">
                  <a16:creationId xmlns:a16="http://schemas.microsoft.com/office/drawing/2014/main" id="{F7B1CA87-38A6-4F51-8A3C-64261975717E}"/>
                </a:ext>
              </a:extLst>
            </p:cNvPr>
            <p:cNvGrpSpPr/>
            <p:nvPr/>
          </p:nvGrpSpPr>
          <p:grpSpPr>
            <a:xfrm>
              <a:off x="945579" y="1337245"/>
              <a:ext cx="7171729" cy="4183509"/>
              <a:chOff x="555502" y="2251198"/>
              <a:chExt cx="6659715" cy="3682196"/>
            </a:xfrm>
            <a:effectLst/>
          </p:grpSpPr>
          <p:pic>
            <p:nvPicPr>
              <p:cNvPr id="20" name="Picture 4" descr="http://www.csp-epl.com/CSP_WEB/FR/Carte%20importations%20vierge%20785X484.jpg">
                <a:extLst>
                  <a:ext uri="{FF2B5EF4-FFF2-40B4-BE49-F238E27FC236}">
                    <a16:creationId xmlns:a16="http://schemas.microsoft.com/office/drawing/2014/main" id="{F6B65334-25CA-44C7-AABC-F8E9E77F9E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502" y="2251198"/>
                <a:ext cx="6659715" cy="368219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Organigramme : Disque magnétique 20">
                <a:extLst>
                  <a:ext uri="{FF2B5EF4-FFF2-40B4-BE49-F238E27FC236}">
                    <a16:creationId xmlns:a16="http://schemas.microsoft.com/office/drawing/2014/main" id="{5C41B398-400C-4755-8DD0-7FA789B26241}"/>
                  </a:ext>
                </a:extLst>
              </p:cNvPr>
              <p:cNvSpPr/>
              <p:nvPr/>
            </p:nvSpPr>
            <p:spPr bwMode="auto">
              <a:xfrm>
                <a:off x="2961241" y="4947209"/>
                <a:ext cx="87352" cy="134645"/>
              </a:xfrm>
              <a:prstGeom prst="flowChartMagneticDisk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  <a:headEnd type="none" w="sm" len="sm"/>
                <a:tailEnd type="none" w="sm" len="sm"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Organigramme : Disque magnétique 21">
                <a:extLst>
                  <a:ext uri="{FF2B5EF4-FFF2-40B4-BE49-F238E27FC236}">
                    <a16:creationId xmlns:a16="http://schemas.microsoft.com/office/drawing/2014/main" id="{C013403F-85C7-47CE-A675-34B286BA0A63}"/>
                  </a:ext>
                </a:extLst>
              </p:cNvPr>
              <p:cNvSpPr/>
              <p:nvPr/>
            </p:nvSpPr>
            <p:spPr bwMode="auto">
              <a:xfrm>
                <a:off x="2027396" y="3477468"/>
                <a:ext cx="87352" cy="134645"/>
              </a:xfrm>
              <a:prstGeom prst="flowChartMagneticDisk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  <a:headEnd type="none" w="sm" len="sm"/>
                <a:tailEnd type="none" w="sm" len="sm"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Organigramme : Disque magnétique 22">
                <a:extLst>
                  <a:ext uri="{FF2B5EF4-FFF2-40B4-BE49-F238E27FC236}">
                    <a16:creationId xmlns:a16="http://schemas.microsoft.com/office/drawing/2014/main" id="{1596C846-2519-4DEB-8A19-43C1EFDC6333}"/>
                  </a:ext>
                </a:extLst>
              </p:cNvPr>
              <p:cNvSpPr/>
              <p:nvPr/>
            </p:nvSpPr>
            <p:spPr bwMode="auto">
              <a:xfrm>
                <a:off x="5274518" y="4099935"/>
                <a:ext cx="87352" cy="134645"/>
              </a:xfrm>
              <a:prstGeom prst="flowChartMagneticDisk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  <a:headEnd type="none" w="sm" len="sm"/>
                <a:tailEnd type="none" w="sm" len="sm"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Organigramme : Disque magnétique 23">
                <a:extLst>
                  <a:ext uri="{FF2B5EF4-FFF2-40B4-BE49-F238E27FC236}">
                    <a16:creationId xmlns:a16="http://schemas.microsoft.com/office/drawing/2014/main" id="{B7C03521-F866-4931-A032-F132B4D2E593}"/>
                  </a:ext>
                </a:extLst>
              </p:cNvPr>
              <p:cNvSpPr/>
              <p:nvPr/>
            </p:nvSpPr>
            <p:spPr bwMode="auto">
              <a:xfrm>
                <a:off x="6716336" y="5364004"/>
                <a:ext cx="87352" cy="134645"/>
              </a:xfrm>
              <a:prstGeom prst="flowChartMagneticDisk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  <a:headEnd type="none" w="sm" len="sm"/>
                <a:tailEnd type="none" w="sm" len="sm"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Organigramme : Disque magnétique 24">
                <a:extLst>
                  <a:ext uri="{FF2B5EF4-FFF2-40B4-BE49-F238E27FC236}">
                    <a16:creationId xmlns:a16="http://schemas.microsoft.com/office/drawing/2014/main" id="{3CB8F9E9-0E1B-45E4-A619-50B7CB009F8A}"/>
                  </a:ext>
                </a:extLst>
              </p:cNvPr>
              <p:cNvSpPr/>
              <p:nvPr/>
            </p:nvSpPr>
            <p:spPr bwMode="auto">
              <a:xfrm>
                <a:off x="4255930" y="5048350"/>
                <a:ext cx="87352" cy="134645"/>
              </a:xfrm>
              <a:prstGeom prst="flowChartMagneticDisk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  <a:headEnd type="none" w="sm" len="sm"/>
                <a:tailEnd type="none" w="sm" len="sm"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Organigramme : Disque magnétique 25">
                <a:extLst>
                  <a:ext uri="{FF2B5EF4-FFF2-40B4-BE49-F238E27FC236}">
                    <a16:creationId xmlns:a16="http://schemas.microsoft.com/office/drawing/2014/main" id="{DDB43DA2-FB4C-4ABC-A811-3B7CB4BF7AE0}"/>
                  </a:ext>
                </a:extLst>
              </p:cNvPr>
              <p:cNvSpPr/>
              <p:nvPr/>
            </p:nvSpPr>
            <p:spPr bwMode="auto">
              <a:xfrm>
                <a:off x="3887822" y="3487284"/>
                <a:ext cx="87352" cy="134645"/>
              </a:xfrm>
              <a:prstGeom prst="flowChartMagneticDisk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  <a:headEnd type="none" w="sm" len="sm"/>
                <a:tailEnd type="none" w="sm" len="sm"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Organigramme : Disque magnétique 26">
                <a:extLst>
                  <a:ext uri="{FF2B5EF4-FFF2-40B4-BE49-F238E27FC236}">
                    <a16:creationId xmlns:a16="http://schemas.microsoft.com/office/drawing/2014/main" id="{8A648D5A-9DDA-442A-89D5-E1B7F6BC9B53}"/>
                  </a:ext>
                </a:extLst>
              </p:cNvPr>
              <p:cNvSpPr/>
              <p:nvPr/>
            </p:nvSpPr>
            <p:spPr bwMode="auto">
              <a:xfrm>
                <a:off x="3779336" y="3951089"/>
                <a:ext cx="87352" cy="134645"/>
              </a:xfrm>
              <a:prstGeom prst="flowChartMagneticDisk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  <a:headEnd type="none" w="sm" len="sm"/>
                <a:tailEnd type="none" w="sm" len="sm"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Organigramme : Disque magnétique 27">
                <a:extLst>
                  <a:ext uri="{FF2B5EF4-FFF2-40B4-BE49-F238E27FC236}">
                    <a16:creationId xmlns:a16="http://schemas.microsoft.com/office/drawing/2014/main" id="{7018B29B-EDAE-4C39-9A83-F81E352CDEA4}"/>
                  </a:ext>
                </a:extLst>
              </p:cNvPr>
              <p:cNvSpPr/>
              <p:nvPr/>
            </p:nvSpPr>
            <p:spPr bwMode="auto">
              <a:xfrm>
                <a:off x="4240377" y="3602130"/>
                <a:ext cx="87352" cy="134645"/>
              </a:xfrm>
              <a:prstGeom prst="flowChartMagneticDisk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  <a:headEnd type="none" w="sm" len="sm"/>
                <a:tailEnd type="none" w="sm" len="sm"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Organigramme : Disque magnétique 28">
                <a:extLst>
                  <a:ext uri="{FF2B5EF4-FFF2-40B4-BE49-F238E27FC236}">
                    <a16:creationId xmlns:a16="http://schemas.microsoft.com/office/drawing/2014/main" id="{5A001E2C-A793-4D67-AE43-39CB8A4DFBE7}"/>
                  </a:ext>
                </a:extLst>
              </p:cNvPr>
              <p:cNvSpPr/>
              <p:nvPr/>
            </p:nvSpPr>
            <p:spPr bwMode="auto">
              <a:xfrm>
                <a:off x="3627501" y="3705499"/>
                <a:ext cx="87352" cy="134645"/>
              </a:xfrm>
              <a:prstGeom prst="flowChartMagneticDisk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  <a:headEnd type="none" w="sm" len="sm"/>
                <a:tailEnd type="none" w="sm" len="sm"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Organigramme : Disque magnétique 29">
                <a:extLst>
                  <a:ext uri="{FF2B5EF4-FFF2-40B4-BE49-F238E27FC236}">
                    <a16:creationId xmlns:a16="http://schemas.microsoft.com/office/drawing/2014/main" id="{18E771B9-C120-44CD-AD05-00A7D24EF758}"/>
                  </a:ext>
                </a:extLst>
              </p:cNvPr>
              <p:cNvSpPr/>
              <p:nvPr/>
            </p:nvSpPr>
            <p:spPr bwMode="auto">
              <a:xfrm>
                <a:off x="3792655" y="3596144"/>
                <a:ext cx="87352" cy="134645"/>
              </a:xfrm>
              <a:prstGeom prst="flowChartMagneticDisk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  <a:headEnd type="none" w="sm" len="sm"/>
                <a:tailEnd type="none" w="sm" len="sm"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Organigramme : Disque magnétique 30">
                <a:extLst>
                  <a:ext uri="{FF2B5EF4-FFF2-40B4-BE49-F238E27FC236}">
                    <a16:creationId xmlns:a16="http://schemas.microsoft.com/office/drawing/2014/main" id="{85773F2E-7170-4E52-A0C3-5ECA97955627}"/>
                  </a:ext>
                </a:extLst>
              </p:cNvPr>
              <p:cNvSpPr/>
              <p:nvPr/>
            </p:nvSpPr>
            <p:spPr bwMode="auto">
              <a:xfrm>
                <a:off x="1909611" y="4012180"/>
                <a:ext cx="87352" cy="134645"/>
              </a:xfrm>
              <a:prstGeom prst="flowChartMagneticDisk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  <a:headEnd type="none" w="sm" len="sm"/>
                <a:tailEnd type="none" w="sm" len="sm"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Organigramme : Disque magnétique 31">
                <a:extLst>
                  <a:ext uri="{FF2B5EF4-FFF2-40B4-BE49-F238E27FC236}">
                    <a16:creationId xmlns:a16="http://schemas.microsoft.com/office/drawing/2014/main" id="{7A7B7A2D-C518-40D6-98D2-9A941AB8F526}"/>
                  </a:ext>
                </a:extLst>
              </p:cNvPr>
              <p:cNvSpPr/>
              <p:nvPr/>
            </p:nvSpPr>
            <p:spPr bwMode="auto">
              <a:xfrm>
                <a:off x="5952736" y="4512910"/>
                <a:ext cx="87352" cy="134645"/>
              </a:xfrm>
              <a:prstGeom prst="flowChartMagneticDisk">
                <a:avLst/>
              </a:prstGeom>
              <a:solidFill>
                <a:srgbClr val="0070C0"/>
              </a:solidFill>
              <a:ln>
                <a:headEnd type="none" w="sm" len="sm"/>
                <a:tailEnd type="none" w="sm" len="sm"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2"/>
                  </a:solidFill>
                  <a:latin typeface="Arial" charset="0"/>
                </a:endParaRPr>
              </a:p>
            </p:txBody>
          </p:sp>
          <p:sp>
            <p:nvSpPr>
              <p:cNvPr id="33" name="Organigramme : Disque magnétique 32">
                <a:extLst>
                  <a:ext uri="{FF2B5EF4-FFF2-40B4-BE49-F238E27FC236}">
                    <a16:creationId xmlns:a16="http://schemas.microsoft.com/office/drawing/2014/main" id="{578B36FA-5503-4BB3-B79F-0D9ED66DACEC}"/>
                  </a:ext>
                </a:extLst>
              </p:cNvPr>
              <p:cNvSpPr/>
              <p:nvPr/>
            </p:nvSpPr>
            <p:spPr bwMode="auto">
              <a:xfrm>
                <a:off x="1821713" y="3853131"/>
                <a:ext cx="87352" cy="134645"/>
              </a:xfrm>
              <a:prstGeom prst="flowChartMagneticDisk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  <a:headEnd type="none" w="sm" len="sm"/>
                <a:tailEnd type="none" w="sm" len="sm"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Organigramme : Disque magnétique 33">
                <a:extLst>
                  <a:ext uri="{FF2B5EF4-FFF2-40B4-BE49-F238E27FC236}">
                    <a16:creationId xmlns:a16="http://schemas.microsoft.com/office/drawing/2014/main" id="{D193113C-737A-4450-A860-215D897524AE}"/>
                  </a:ext>
                </a:extLst>
              </p:cNvPr>
              <p:cNvSpPr/>
              <p:nvPr/>
            </p:nvSpPr>
            <p:spPr bwMode="auto">
              <a:xfrm>
                <a:off x="3635316" y="3415636"/>
                <a:ext cx="87352" cy="134645"/>
              </a:xfrm>
              <a:prstGeom prst="flowChartMagneticDisk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  <a:headEnd type="none" w="sm" len="sm"/>
                <a:tailEnd type="none" w="sm" len="sm"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Organigramme : Disque magnétique 34">
                <a:extLst>
                  <a:ext uri="{FF2B5EF4-FFF2-40B4-BE49-F238E27FC236}">
                    <a16:creationId xmlns:a16="http://schemas.microsoft.com/office/drawing/2014/main" id="{D1ABDB12-45F7-4875-8792-7996197241AD}"/>
                  </a:ext>
                </a:extLst>
              </p:cNvPr>
              <p:cNvSpPr/>
              <p:nvPr/>
            </p:nvSpPr>
            <p:spPr bwMode="auto">
              <a:xfrm>
                <a:off x="3528575" y="3883767"/>
                <a:ext cx="87352" cy="134645"/>
              </a:xfrm>
              <a:prstGeom prst="flowChartMagneticDisk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  <a:headEnd type="none" w="sm" len="sm"/>
                <a:tailEnd type="none" w="sm" len="sm"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Organigramme : Disque magnétique 35">
                <a:extLst>
                  <a:ext uri="{FF2B5EF4-FFF2-40B4-BE49-F238E27FC236}">
                    <a16:creationId xmlns:a16="http://schemas.microsoft.com/office/drawing/2014/main" id="{3835EE76-8259-416A-BB17-84C26BBC5269}"/>
                  </a:ext>
                </a:extLst>
              </p:cNvPr>
              <p:cNvSpPr/>
              <p:nvPr/>
            </p:nvSpPr>
            <p:spPr bwMode="auto">
              <a:xfrm>
                <a:off x="4383090" y="3713479"/>
                <a:ext cx="87352" cy="134645"/>
              </a:xfrm>
              <a:prstGeom prst="flowChartMagneticDisk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  <a:headEnd type="none" w="sm" len="sm"/>
                <a:tailEnd type="none" w="sm" len="sm"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Organigramme : Disque magnétique 36">
                <a:extLst>
                  <a:ext uri="{FF2B5EF4-FFF2-40B4-BE49-F238E27FC236}">
                    <a16:creationId xmlns:a16="http://schemas.microsoft.com/office/drawing/2014/main" id="{13330E4F-8BD6-4700-BEB8-FF8D2F004376}"/>
                  </a:ext>
                </a:extLst>
              </p:cNvPr>
              <p:cNvSpPr/>
              <p:nvPr/>
            </p:nvSpPr>
            <p:spPr bwMode="auto">
              <a:xfrm>
                <a:off x="6206582" y="4004168"/>
                <a:ext cx="87352" cy="134645"/>
              </a:xfrm>
              <a:prstGeom prst="flowChartMagneticDisk">
                <a:avLst/>
              </a:prstGeom>
              <a:solidFill>
                <a:srgbClr val="0070C0"/>
              </a:solidFill>
              <a:ln>
                <a:headEnd type="none" w="sm" len="sm"/>
                <a:tailEnd type="none" w="sm" len="sm"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  <p:sp>
            <p:nvSpPr>
              <p:cNvPr id="38" name="Organigramme : Disque magnétique 76">
                <a:extLst>
                  <a:ext uri="{FF2B5EF4-FFF2-40B4-BE49-F238E27FC236}">
                    <a16:creationId xmlns:a16="http://schemas.microsoft.com/office/drawing/2014/main" id="{03604A70-9162-4044-A71D-D9F943508656}"/>
                  </a:ext>
                </a:extLst>
              </p:cNvPr>
              <p:cNvSpPr/>
              <p:nvPr/>
            </p:nvSpPr>
            <p:spPr bwMode="auto">
              <a:xfrm>
                <a:off x="4844400" y="4062758"/>
                <a:ext cx="87352" cy="134645"/>
              </a:xfrm>
              <a:prstGeom prst="flowChartMagneticDisk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  <a:headEnd type="none" w="sm" len="sm"/>
                <a:tailEnd type="none" w="sm" len="sm"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Organigramme : Disque magnétique 39">
                <a:extLst>
                  <a:ext uri="{FF2B5EF4-FFF2-40B4-BE49-F238E27FC236}">
                    <a16:creationId xmlns:a16="http://schemas.microsoft.com/office/drawing/2014/main" id="{89C78917-F0BF-43B4-A59D-24022580C713}"/>
                  </a:ext>
                </a:extLst>
              </p:cNvPr>
              <p:cNvSpPr/>
              <p:nvPr/>
            </p:nvSpPr>
            <p:spPr bwMode="auto">
              <a:xfrm>
                <a:off x="4405138" y="3335958"/>
                <a:ext cx="87352" cy="134645"/>
              </a:xfrm>
              <a:prstGeom prst="flowChartMagneticDisk">
                <a:avLst/>
              </a:prstGeom>
              <a:solidFill>
                <a:srgbClr val="0070C0"/>
              </a:solidFill>
              <a:ln>
                <a:headEnd type="none" w="sm" len="sm"/>
                <a:tailEnd type="none" w="sm" len="sm"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Organigramme : Disque magnétique 54">
                <a:extLst>
                  <a:ext uri="{FF2B5EF4-FFF2-40B4-BE49-F238E27FC236}">
                    <a16:creationId xmlns:a16="http://schemas.microsoft.com/office/drawing/2014/main" id="{EE42BCB2-ECD1-4674-8467-A347C1A7C74D}"/>
                  </a:ext>
                </a:extLst>
              </p:cNvPr>
              <p:cNvSpPr/>
              <p:nvPr/>
            </p:nvSpPr>
            <p:spPr bwMode="auto">
              <a:xfrm>
                <a:off x="1476409" y="3434483"/>
                <a:ext cx="87352" cy="134645"/>
              </a:xfrm>
              <a:prstGeom prst="flowChartMagneticDisk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  <a:headEnd type="none" w="sm" len="sm"/>
                <a:tailEnd type="none" w="sm" len="sm"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Organigramme : Disque magnétique 69">
                <a:extLst>
                  <a:ext uri="{FF2B5EF4-FFF2-40B4-BE49-F238E27FC236}">
                    <a16:creationId xmlns:a16="http://schemas.microsoft.com/office/drawing/2014/main" id="{C5116941-4E51-4E58-9866-78D8D4002D95}"/>
                  </a:ext>
                </a:extLst>
              </p:cNvPr>
              <p:cNvSpPr/>
              <p:nvPr/>
            </p:nvSpPr>
            <p:spPr bwMode="auto">
              <a:xfrm>
                <a:off x="3946442" y="3655314"/>
                <a:ext cx="87352" cy="134645"/>
              </a:xfrm>
              <a:prstGeom prst="flowChartMagneticDisk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  <a:headEnd type="none" w="sm" len="sm"/>
                <a:tailEnd type="none" w="sm" len="sm"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4201658-43DA-4E15-9196-11495D3CA859}"/>
                </a:ext>
              </a:extLst>
            </p:cNvPr>
            <p:cNvSpPr txBox="1"/>
            <p:nvPr/>
          </p:nvSpPr>
          <p:spPr>
            <a:xfrm>
              <a:off x="3841735" y="5229200"/>
              <a:ext cx="2279735" cy="397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kern="0" dirty="0" err="1">
                  <a:solidFill>
                    <a:srgbClr val="D2D2D2">
                      <a:lumMod val="1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Licenciés</a:t>
              </a:r>
              <a:r>
                <a:rPr lang="en-US" sz="1600" b="1" kern="0" dirty="0">
                  <a:solidFill>
                    <a:srgbClr val="D2D2D2">
                      <a:lumMod val="1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kern="0" dirty="0" err="1">
                  <a:solidFill>
                    <a:srgbClr val="D2D2D2">
                      <a:lumMod val="1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Lasercarb</a:t>
              </a:r>
              <a:endParaRPr lang="en-US" sz="1600" b="1" kern="0" dirty="0">
                <a:solidFill>
                  <a:srgbClr val="D2D2D2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rganigramme : Disque magnétique 11">
              <a:extLst>
                <a:ext uri="{FF2B5EF4-FFF2-40B4-BE49-F238E27FC236}">
                  <a16:creationId xmlns:a16="http://schemas.microsoft.com/office/drawing/2014/main" id="{863B25DC-CF2F-4242-B6C7-FE575D5F8BC8}"/>
                </a:ext>
              </a:extLst>
            </p:cNvPr>
            <p:cNvSpPr/>
            <p:nvPr/>
          </p:nvSpPr>
          <p:spPr bwMode="auto">
            <a:xfrm>
              <a:off x="3658355" y="5296987"/>
              <a:ext cx="140746" cy="235354"/>
            </a:xfrm>
            <a:prstGeom prst="flowChartMagneticDisk">
              <a:avLst/>
            </a:prstGeom>
            <a:solidFill>
              <a:srgbClr val="0070C0"/>
            </a:solidFill>
            <a:ln>
              <a:headEnd type="none" w="sm" len="sm"/>
              <a:tailEnd type="none" w="sm" len="sm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rganigramme : Disque magnétique 12">
              <a:extLst>
                <a:ext uri="{FF2B5EF4-FFF2-40B4-BE49-F238E27FC236}">
                  <a16:creationId xmlns:a16="http://schemas.microsoft.com/office/drawing/2014/main" id="{C9A8D372-D537-4937-8721-10152E3879BD}"/>
                </a:ext>
              </a:extLst>
            </p:cNvPr>
            <p:cNvSpPr/>
            <p:nvPr/>
          </p:nvSpPr>
          <p:spPr bwMode="auto">
            <a:xfrm>
              <a:off x="6445116" y="5296987"/>
              <a:ext cx="130736" cy="241105"/>
            </a:xfrm>
            <a:prstGeom prst="flowChartMagneticDisk">
              <a:avLst/>
            </a:prstGeom>
            <a:solidFill>
              <a:srgbClr val="00CC00"/>
            </a:solidFill>
            <a:ln>
              <a:solidFill>
                <a:srgbClr val="00B050"/>
              </a:solidFill>
              <a:headEnd type="none" w="sm" len="sm"/>
              <a:tailEnd type="none" w="sm" len="sm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4BC715A-2192-4CAD-B69F-4400435A3037}"/>
                </a:ext>
              </a:extLst>
            </p:cNvPr>
            <p:cNvSpPr txBox="1"/>
            <p:nvPr/>
          </p:nvSpPr>
          <p:spPr>
            <a:xfrm>
              <a:off x="832241" y="5229200"/>
              <a:ext cx="17078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kern="0" dirty="0" err="1">
                  <a:solidFill>
                    <a:srgbClr val="D2D2D2">
                      <a:lumMod val="1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Etablissements</a:t>
              </a:r>
              <a:endParaRPr lang="en-US" sz="1600" b="1" kern="0" dirty="0">
                <a:solidFill>
                  <a:srgbClr val="D2D2D2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rganigramme : Disque magnétique 14">
              <a:extLst>
                <a:ext uri="{FF2B5EF4-FFF2-40B4-BE49-F238E27FC236}">
                  <a16:creationId xmlns:a16="http://schemas.microsoft.com/office/drawing/2014/main" id="{C2EC8F60-C7B1-461C-B5E3-F15830F527B8}"/>
                </a:ext>
              </a:extLst>
            </p:cNvPr>
            <p:cNvSpPr/>
            <p:nvPr/>
          </p:nvSpPr>
          <p:spPr bwMode="auto">
            <a:xfrm>
              <a:off x="683568" y="5295384"/>
              <a:ext cx="140746" cy="235354"/>
            </a:xfrm>
            <a:prstGeom prst="flowChartMagneticDisk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sm" len="sm"/>
              <a:tailEnd type="none" w="sm" len="sm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2C1AB031-D34B-4A6A-B85C-166CD873B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38508" y="3674287"/>
              <a:ext cx="213378" cy="274344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0CB9A74-56B5-4882-8607-C7F939534BC8}"/>
                </a:ext>
              </a:extLst>
            </p:cNvPr>
            <p:cNvSpPr txBox="1"/>
            <p:nvPr/>
          </p:nvSpPr>
          <p:spPr>
            <a:xfrm>
              <a:off x="6629607" y="5229200"/>
              <a:ext cx="2175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kern="0" dirty="0" err="1">
                  <a:solidFill>
                    <a:srgbClr val="D2D2D2">
                      <a:lumMod val="1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Distributeurs</a:t>
              </a:r>
              <a:r>
                <a:rPr lang="en-US" sz="1600" b="1" kern="0" dirty="0">
                  <a:solidFill>
                    <a:srgbClr val="D2D2D2">
                      <a:lumMod val="10000"/>
                    </a:srgbClr>
                  </a:solidFill>
                  <a:latin typeface="Dosis SemiBold" pitchFamily="2" charset="0"/>
                  <a:cs typeface="Arial" panose="020B0604020202020204" pitchFamily="34" charset="0"/>
                </a:rPr>
                <a:t>  </a:t>
              </a:r>
            </a:p>
          </p:txBody>
        </p:sp>
        <p:sp>
          <p:nvSpPr>
            <p:cNvPr id="18" name="Organigramme : Disque magnétique 76">
              <a:extLst>
                <a:ext uri="{FF2B5EF4-FFF2-40B4-BE49-F238E27FC236}">
                  <a16:creationId xmlns:a16="http://schemas.microsoft.com/office/drawing/2014/main" id="{86CBD5FD-1AC6-4D43-9294-B537BADFA541}"/>
                </a:ext>
              </a:extLst>
            </p:cNvPr>
            <p:cNvSpPr/>
            <p:nvPr/>
          </p:nvSpPr>
          <p:spPr bwMode="auto">
            <a:xfrm>
              <a:off x="5407124" y="3302672"/>
              <a:ext cx="94068" cy="152976"/>
            </a:xfrm>
            <a:prstGeom prst="flowChartMagneticDisk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headEnd type="none" w="sm" len="sm"/>
              <a:tailEnd type="none" w="sm" len="sm"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rganigramme : Disque magnétique 39">
              <a:extLst>
                <a:ext uri="{FF2B5EF4-FFF2-40B4-BE49-F238E27FC236}">
                  <a16:creationId xmlns:a16="http://schemas.microsoft.com/office/drawing/2014/main" id="{97E4DD81-6A5D-4177-9FC7-654ACDAF0FF2}"/>
                </a:ext>
              </a:extLst>
            </p:cNvPr>
            <p:cNvSpPr/>
            <p:nvPr/>
          </p:nvSpPr>
          <p:spPr bwMode="auto">
            <a:xfrm>
              <a:off x="4361237" y="2922120"/>
              <a:ext cx="94068" cy="152976"/>
            </a:xfrm>
            <a:prstGeom prst="flowChartMagneticDisk">
              <a:avLst/>
            </a:prstGeom>
            <a:solidFill>
              <a:srgbClr val="0070C0"/>
            </a:solidFill>
            <a:ln>
              <a:headEnd type="none" w="sm" len="sm"/>
              <a:tailEnd type="none" w="sm" len="sm"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42" name="Graphique 41">
            <a:extLst>
              <a:ext uri="{FF2B5EF4-FFF2-40B4-BE49-F238E27FC236}">
                <a16:creationId xmlns:a16="http://schemas.microsoft.com/office/drawing/2014/main" id="{199A6546-8488-4F5F-AE8A-10F0F3C55E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030783"/>
              </p:ext>
            </p:extLst>
          </p:nvPr>
        </p:nvGraphicFramePr>
        <p:xfrm>
          <a:off x="5294661" y="1337865"/>
          <a:ext cx="3849339" cy="181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3" name="Graphique 42">
            <a:extLst>
              <a:ext uri="{FF2B5EF4-FFF2-40B4-BE49-F238E27FC236}">
                <a16:creationId xmlns:a16="http://schemas.microsoft.com/office/drawing/2014/main" id="{DD8B53C6-2238-4A98-8106-0367496264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96571"/>
              </p:ext>
            </p:extLst>
          </p:nvPr>
        </p:nvGraphicFramePr>
        <p:xfrm>
          <a:off x="6308317" y="3882193"/>
          <a:ext cx="2534911" cy="1690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4" name="Espace réservé du contenu 1">
            <a:extLst>
              <a:ext uri="{FF2B5EF4-FFF2-40B4-BE49-F238E27FC236}">
                <a16:creationId xmlns:a16="http://schemas.microsoft.com/office/drawing/2014/main" id="{C9687063-7FEF-4950-ADF0-A85AA9C4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8" y="1573013"/>
            <a:ext cx="8602467" cy="4320480"/>
          </a:xfrm>
        </p:spPr>
        <p:txBody>
          <a:bodyPr/>
          <a:lstStyle/>
          <a:p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: 2019 : 30 M€</a:t>
            </a:r>
          </a:p>
          <a:p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employés (2019)</a:t>
            </a:r>
          </a:p>
          <a:p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machines laser </a:t>
            </a:r>
          </a:p>
          <a:p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9001 : 2015</a:t>
            </a:r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5" name="Titre 2">
            <a:extLst>
              <a:ext uri="{FF2B5EF4-FFF2-40B4-BE49-F238E27FC236}">
                <a16:creationId xmlns:a16="http://schemas.microsoft.com/office/drawing/2014/main" id="{E1E53691-8F48-45F9-BCE5-2B067BB1C223}"/>
              </a:ext>
            </a:extLst>
          </p:cNvPr>
          <p:cNvSpPr txBox="1">
            <a:spLocks/>
          </p:cNvSpPr>
          <p:nvPr/>
        </p:nvSpPr>
        <p:spPr bwMode="auto">
          <a:xfrm>
            <a:off x="143559" y="765836"/>
            <a:ext cx="65881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fr-FR" sz="2000" kern="0" dirty="0">
                <a:latin typeface="Arial" panose="020B0604020202020204" pitchFamily="34" charset="0"/>
                <a:cs typeface="Arial" panose="020B0604020202020204" pitchFamily="34" charset="0"/>
              </a:rPr>
              <a:t>Quelques données …</a:t>
            </a:r>
          </a:p>
        </p:txBody>
      </p:sp>
    </p:spTree>
    <p:extLst>
      <p:ext uri="{BB962C8B-B14F-4D97-AF65-F5344CB8AC3E}">
        <p14:creationId xmlns:p14="http://schemas.microsoft.com/office/powerpoint/2010/main" val="992186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165071" y="324374"/>
            <a:ext cx="5077489" cy="29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8. Applications industrielles sur duplex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58563" y="944563"/>
            <a:ext cx="9355403" cy="6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Dépôts de carbure de tungstène sur éléments de pompes à centrifugation sur acier super Duplex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95536" y="5191342"/>
            <a:ext cx="5121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Épaisseur</a:t>
            </a:r>
            <a:r>
              <a:rPr lang="en-US" dirty="0"/>
              <a:t> ~1,5mm </a:t>
            </a:r>
          </a:p>
          <a:p>
            <a:r>
              <a:rPr lang="en-US" dirty="0"/>
              <a:t>Couche </a:t>
            </a:r>
            <a:r>
              <a:rPr lang="en-US" dirty="0" err="1"/>
              <a:t>lisse</a:t>
            </a:r>
            <a:r>
              <a:rPr lang="en-US" dirty="0"/>
              <a:t>, </a:t>
            </a:r>
            <a:r>
              <a:rPr lang="en-US" dirty="0" err="1"/>
              <a:t>peu</a:t>
            </a:r>
            <a:r>
              <a:rPr lang="en-US" dirty="0"/>
              <a:t> de </a:t>
            </a:r>
            <a:r>
              <a:rPr lang="en-US" dirty="0" err="1"/>
              <a:t>surépaisseur</a:t>
            </a:r>
            <a:r>
              <a:rPr lang="en-US" dirty="0"/>
              <a:t> à rectifier</a:t>
            </a:r>
          </a:p>
          <a:p>
            <a:r>
              <a:rPr lang="en-US" dirty="0" err="1"/>
              <a:t>Excellente</a:t>
            </a:r>
            <a:r>
              <a:rPr lang="en-US" dirty="0"/>
              <a:t> tenue à </a:t>
            </a:r>
            <a:r>
              <a:rPr lang="en-US" dirty="0" err="1"/>
              <a:t>l’usure</a:t>
            </a:r>
            <a:r>
              <a:rPr lang="en-US" dirty="0"/>
              <a:t> par abrasion / </a:t>
            </a:r>
            <a:r>
              <a:rPr lang="en-US" dirty="0" err="1"/>
              <a:t>érosion</a:t>
            </a:r>
            <a:endParaRPr lang="en-US" dirty="0"/>
          </a:p>
        </p:txBody>
      </p:sp>
      <p:pic>
        <p:nvPicPr>
          <p:cNvPr id="4098" name="Picture 2" descr="T:\Clt\118810\FLOWSERVE\PHOTOS CMD 42566 MARS 2014\IDEM MODIFIEES\RING 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598" y="2064478"/>
            <a:ext cx="3121025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T:\Clt\118810\FLOWSERVE\PHOTOS CMD 42566 MARS 2014\IDEM MODIFIEES\IMPELLER 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3" y="2064477"/>
            <a:ext cx="3121025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:\Clt\118810\FLOWSERVE\PHOTOS CMD 42566 MARS 2014\IDEM MODIFIEES\BAGUE INT 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127" y="2064476"/>
            <a:ext cx="3121025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6778" y="4521666"/>
            <a:ext cx="5872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Rechargement externe d’étage de compression et couvercle rechargée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093233" y="4530163"/>
            <a:ext cx="2749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Rechargement interne de bague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954815" y="1720530"/>
            <a:ext cx="525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Poudre TECHNOLASE 40S : 60%WC + 40%NiCr</a:t>
            </a:r>
          </a:p>
        </p:txBody>
      </p:sp>
    </p:spTree>
    <p:extLst>
      <p:ext uri="{BB962C8B-B14F-4D97-AF65-F5344CB8AC3E}">
        <p14:creationId xmlns:p14="http://schemas.microsoft.com/office/powerpoint/2010/main" val="2953019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395536" y="944563"/>
            <a:ext cx="8370959" cy="6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Dépôts d’inox AISI 420 / 431  sur étage de compression de pompe en super Duplex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38393" y="1914076"/>
            <a:ext cx="28248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Épaisseur</a:t>
            </a:r>
            <a:r>
              <a:rPr lang="en-US" sz="1200" dirty="0"/>
              <a:t> ~1,8mm brute, </a:t>
            </a:r>
            <a:r>
              <a:rPr lang="en-US" sz="1200" dirty="0" err="1"/>
              <a:t>Couche</a:t>
            </a:r>
            <a:r>
              <a:rPr lang="en-US" sz="1200" dirty="0"/>
              <a:t> </a:t>
            </a:r>
            <a:r>
              <a:rPr lang="en-US" sz="1200" dirty="0" err="1"/>
              <a:t>lisse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1,2mm </a:t>
            </a:r>
            <a:r>
              <a:rPr lang="en-US" sz="1200" dirty="0" err="1"/>
              <a:t>rectifiée</a:t>
            </a:r>
            <a:r>
              <a:rPr lang="en-US" sz="1200" dirty="0"/>
              <a:t>,</a:t>
            </a:r>
          </a:p>
          <a:p>
            <a:r>
              <a:rPr lang="en-US" sz="1200" dirty="0" err="1"/>
              <a:t>peu</a:t>
            </a:r>
            <a:r>
              <a:rPr lang="en-US" sz="1200" dirty="0"/>
              <a:t> de </a:t>
            </a:r>
            <a:r>
              <a:rPr lang="en-US" sz="1200" dirty="0" err="1"/>
              <a:t>surépaisseur</a:t>
            </a:r>
            <a:r>
              <a:rPr lang="en-US" sz="1200" dirty="0"/>
              <a:t> à rectifier</a:t>
            </a:r>
          </a:p>
          <a:p>
            <a:endParaRPr lang="en-US" sz="1200" dirty="0"/>
          </a:p>
          <a:p>
            <a:r>
              <a:rPr lang="en-US" sz="1200" dirty="0" err="1"/>
              <a:t>Ressuage</a:t>
            </a:r>
            <a:r>
              <a:rPr lang="en-US" sz="1200" dirty="0"/>
              <a:t> </a:t>
            </a:r>
            <a:r>
              <a:rPr lang="en-US" sz="1200" dirty="0" err="1"/>
              <a:t>blanc</a:t>
            </a:r>
            <a:endParaRPr lang="en-US" sz="1200" dirty="0"/>
          </a:p>
        </p:txBody>
      </p:sp>
      <p:pic>
        <p:nvPicPr>
          <p:cNvPr id="5128" name="Picture 8" descr="T:\Art\AL008834-420\ressuage jeu sept2014\DSCN75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7646" y="2452950"/>
            <a:ext cx="4315389" cy="323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3">
            <a:extLst>
              <a:ext uri="{FF2B5EF4-FFF2-40B4-BE49-F238E27FC236}">
                <a16:creationId xmlns:a16="http://schemas.microsoft.com/office/drawing/2014/main" id="{152DB431-DD05-4CA3-AFE5-DD4424CD5E36}"/>
              </a:ext>
            </a:extLst>
          </p:cNvPr>
          <p:cNvSpPr txBox="1">
            <a:spLocks/>
          </p:cNvSpPr>
          <p:nvPr/>
        </p:nvSpPr>
        <p:spPr bwMode="auto">
          <a:xfrm>
            <a:off x="165071" y="324374"/>
            <a:ext cx="5077489" cy="29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fr-FR" altLang="fr-FR" sz="2000" kern="0" dirty="0">
                <a:latin typeface="Arial" panose="020B0604020202020204" pitchFamily="34" charset="0"/>
                <a:cs typeface="Arial" panose="020B0604020202020204" pitchFamily="34" charset="0"/>
              </a:rPr>
              <a:t>8. Applications industrielles sur duplex</a:t>
            </a:r>
          </a:p>
        </p:txBody>
      </p:sp>
    </p:spTree>
    <p:extLst>
      <p:ext uri="{BB962C8B-B14F-4D97-AF65-F5344CB8AC3E}">
        <p14:creationId xmlns:p14="http://schemas.microsoft.com/office/powerpoint/2010/main" val="3513965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7"/>
          <p:cNvSpPr txBox="1">
            <a:spLocks noChangeArrowheads="1"/>
          </p:cNvSpPr>
          <p:nvPr/>
        </p:nvSpPr>
        <p:spPr bwMode="auto">
          <a:xfrm>
            <a:off x="395536" y="944563"/>
            <a:ext cx="7167493" cy="6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Stellite 6 sur étages de pompe à centrifugation</a:t>
            </a:r>
          </a:p>
        </p:txBody>
      </p:sp>
      <p:pic>
        <p:nvPicPr>
          <p:cNvPr id="17414" name="Picture 2" descr="T:\Clt\118810\FLOWSERVE\P91901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2"/>
          <a:stretch/>
        </p:blipFill>
        <p:spPr bwMode="auto">
          <a:xfrm>
            <a:off x="2843808" y="1635063"/>
            <a:ext cx="3426599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T:\Art\AL008723\FNC\DSCN73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1595" y="2051914"/>
            <a:ext cx="3384377" cy="253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T:\Art\AL008723\ressuage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82754" y="2048936"/>
            <a:ext cx="336055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5097782"/>
            <a:ext cx="56156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Épaisseur</a:t>
            </a:r>
            <a:r>
              <a:rPr lang="en-US" sz="1600" dirty="0"/>
              <a:t> ~2mm </a:t>
            </a:r>
          </a:p>
          <a:p>
            <a:r>
              <a:rPr lang="en-US" sz="1600" dirty="0"/>
              <a:t>Couche </a:t>
            </a:r>
            <a:r>
              <a:rPr lang="en-US" sz="1600" dirty="0" err="1"/>
              <a:t>lisse</a:t>
            </a:r>
            <a:r>
              <a:rPr lang="en-US" sz="1600" dirty="0"/>
              <a:t>, </a:t>
            </a:r>
            <a:r>
              <a:rPr lang="en-US" sz="1600" dirty="0" err="1"/>
              <a:t>peu</a:t>
            </a:r>
            <a:r>
              <a:rPr lang="en-US" sz="1600" dirty="0"/>
              <a:t> de </a:t>
            </a:r>
            <a:r>
              <a:rPr lang="en-US" sz="1600" dirty="0" err="1"/>
              <a:t>surépaisseur</a:t>
            </a:r>
            <a:r>
              <a:rPr lang="en-US" sz="1600" dirty="0"/>
              <a:t> à rectifier, </a:t>
            </a:r>
          </a:p>
          <a:p>
            <a:r>
              <a:rPr lang="en-US" sz="1600" dirty="0" err="1"/>
              <a:t>ressuage</a:t>
            </a:r>
            <a:r>
              <a:rPr lang="en-US" sz="1600" dirty="0"/>
              <a:t> blanc</a:t>
            </a:r>
          </a:p>
          <a:p>
            <a:r>
              <a:rPr lang="en-US" sz="1600" dirty="0" err="1"/>
              <a:t>Excellente</a:t>
            </a:r>
            <a:r>
              <a:rPr lang="en-US" sz="1600" dirty="0"/>
              <a:t> tenue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température</a:t>
            </a:r>
            <a:r>
              <a:rPr lang="en-US" sz="1600" dirty="0"/>
              <a:t>, à </a:t>
            </a:r>
            <a:r>
              <a:rPr lang="en-US" sz="1600" dirty="0" err="1"/>
              <a:t>l’usure</a:t>
            </a:r>
            <a:r>
              <a:rPr lang="en-US" sz="1600" dirty="0"/>
              <a:t> et à la corrosion </a:t>
            </a:r>
          </a:p>
        </p:txBody>
      </p:sp>
      <p:sp>
        <p:nvSpPr>
          <p:cNvPr id="9" name="Titre 3">
            <a:extLst>
              <a:ext uri="{FF2B5EF4-FFF2-40B4-BE49-F238E27FC236}">
                <a16:creationId xmlns:a16="http://schemas.microsoft.com/office/drawing/2014/main" id="{5A4F82DE-8B79-44F6-A2E3-BBDC033639CC}"/>
              </a:ext>
            </a:extLst>
          </p:cNvPr>
          <p:cNvSpPr txBox="1">
            <a:spLocks/>
          </p:cNvSpPr>
          <p:nvPr/>
        </p:nvSpPr>
        <p:spPr bwMode="auto">
          <a:xfrm>
            <a:off x="165071" y="324374"/>
            <a:ext cx="5077489" cy="29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fr-FR" altLang="fr-FR" sz="2000" kern="0" dirty="0">
                <a:latin typeface="Arial" panose="020B0604020202020204" pitchFamily="34" charset="0"/>
                <a:cs typeface="Arial" panose="020B0604020202020204" pitchFamily="34" charset="0"/>
              </a:rPr>
              <a:t>8. Applications industrielles sur duplex</a:t>
            </a:r>
          </a:p>
        </p:txBody>
      </p:sp>
    </p:spTree>
    <p:extLst>
      <p:ext uri="{BB962C8B-B14F-4D97-AF65-F5344CB8AC3E}">
        <p14:creationId xmlns:p14="http://schemas.microsoft.com/office/powerpoint/2010/main" val="2318407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1"/>
          <p:cNvSpPr txBox="1">
            <a:spLocks/>
          </p:cNvSpPr>
          <p:nvPr/>
        </p:nvSpPr>
        <p:spPr bwMode="auto">
          <a:xfrm>
            <a:off x="167251" y="1006470"/>
            <a:ext cx="8354463" cy="89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●"/>
              <a:defRPr sz="2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●"/>
              <a:defRPr>
                <a:solidFill>
                  <a:schemeClr val="bg2"/>
                </a:solidFill>
                <a:latin typeface="+mn-lt"/>
              </a:defRPr>
            </a:lvl2pPr>
            <a:lvl3pPr marL="901700" indent="-84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●"/>
              <a:defRPr>
                <a:solidFill>
                  <a:schemeClr val="bg2"/>
                </a:solidFill>
                <a:latin typeface="+mn-lt"/>
              </a:defRPr>
            </a:lvl3pPr>
            <a:lvl4pPr marL="1751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15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61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073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30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987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9530"/>
              </a:buClr>
            </a:pPr>
            <a:r>
              <a:rPr lang="fr-FR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Stellite</a:t>
            </a:r>
            <a:r>
              <a:rPr lang="fr-FR" alt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sur inox austénitique </a:t>
            </a:r>
          </a:p>
          <a:p>
            <a:pPr marL="0" indent="0">
              <a:buClr>
                <a:srgbClr val="009530"/>
              </a:buClr>
              <a:buNone/>
            </a:pPr>
            <a:r>
              <a:rPr lang="fr-FR" b="1" kern="0" dirty="0">
                <a:solidFill>
                  <a:srgbClr val="626469"/>
                </a:solidFill>
              </a:rPr>
              <a:t>					</a:t>
            </a:r>
          </a:p>
          <a:p>
            <a:pPr lvl="1">
              <a:buClr>
                <a:srgbClr val="626469"/>
              </a:buClr>
            </a:pPr>
            <a:endParaRPr lang="fr-FR" b="1" kern="0" dirty="0">
              <a:solidFill>
                <a:srgbClr val="626469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5965" y="2012080"/>
            <a:ext cx="4058039" cy="3043529"/>
          </a:xfrm>
          <a:prstGeom prst="rect">
            <a:avLst/>
          </a:prstGeom>
        </p:spPr>
      </p:pic>
      <p:pic>
        <p:nvPicPr>
          <p:cNvPr id="10" name="Picture 3" descr="\\Vmbdd01\pmidata\S100\Clt\130349\P3240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2" b="26480"/>
          <a:stretch>
            <a:fillRect/>
          </a:stretch>
        </p:blipFill>
        <p:spPr bwMode="auto">
          <a:xfrm>
            <a:off x="86694" y="1493386"/>
            <a:ext cx="5122505" cy="206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67251" y="1504825"/>
            <a:ext cx="3635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  <a:highlight>
                  <a:srgbClr val="FFFFFF"/>
                </a:highlight>
              </a:rPr>
              <a:t>Sieges de </a:t>
            </a:r>
            <a:r>
              <a:rPr lang="en-GB" sz="1400" dirty="0" err="1">
                <a:solidFill>
                  <a:schemeClr val="tx1"/>
                </a:solidFill>
                <a:highlight>
                  <a:srgbClr val="FFFFFF"/>
                </a:highlight>
              </a:rPr>
              <a:t>vannes</a:t>
            </a:r>
            <a:r>
              <a:rPr lang="en-GB" sz="14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tx1"/>
                </a:solidFill>
                <a:highlight>
                  <a:srgbClr val="FFFFFF"/>
                </a:highlight>
              </a:rPr>
              <a:t>en</a:t>
            </a:r>
            <a:r>
              <a:rPr lang="en-GB" sz="1400" dirty="0">
                <a:solidFill>
                  <a:schemeClr val="tx1"/>
                </a:solidFill>
                <a:highlight>
                  <a:srgbClr val="FFFFFF"/>
                </a:highlight>
              </a:rPr>
              <a:t> 316L + 5mm </a:t>
            </a:r>
            <a:r>
              <a:rPr lang="en-GB" sz="1400" dirty="0" err="1">
                <a:solidFill>
                  <a:schemeClr val="tx1"/>
                </a:solidFill>
                <a:highlight>
                  <a:srgbClr val="FFFFFF"/>
                </a:highlight>
              </a:rPr>
              <a:t>Stellite</a:t>
            </a:r>
            <a:r>
              <a:rPr lang="en-GB" sz="1400" dirty="0">
                <a:solidFill>
                  <a:schemeClr val="tx1"/>
                </a:solidFill>
                <a:highlight>
                  <a:srgbClr val="FFFFFF"/>
                </a:highlight>
              </a:rPr>
              <a:t> 6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990921" y="4802123"/>
            <a:ext cx="1319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  <a:highlight>
                  <a:srgbClr val="FFFFFF"/>
                </a:highlight>
              </a:rPr>
              <a:t>4mm </a:t>
            </a:r>
            <a:r>
              <a:rPr lang="fr-FR" sz="1400" dirty="0">
                <a:solidFill>
                  <a:schemeClr val="tx1"/>
                </a:solidFill>
                <a:highlight>
                  <a:srgbClr val="FFFFFF"/>
                </a:highlight>
              </a:rPr>
              <a:t>Stellite </a:t>
            </a:r>
            <a:r>
              <a:rPr lang="en-GB" sz="1400" dirty="0">
                <a:solidFill>
                  <a:schemeClr val="tx1"/>
                </a:solidFill>
                <a:highlight>
                  <a:srgbClr val="FFFFFF"/>
                </a:highlight>
              </a:rPr>
              <a:t>6</a:t>
            </a:r>
          </a:p>
        </p:txBody>
      </p:sp>
      <p:sp>
        <p:nvSpPr>
          <p:cNvPr id="9" name="Titre 3">
            <a:extLst>
              <a:ext uri="{FF2B5EF4-FFF2-40B4-BE49-F238E27FC236}">
                <a16:creationId xmlns:a16="http://schemas.microsoft.com/office/drawing/2014/main" id="{D47505C5-EC67-4A1A-B35E-93018E1B53A8}"/>
              </a:ext>
            </a:extLst>
          </p:cNvPr>
          <p:cNvSpPr txBox="1">
            <a:spLocks/>
          </p:cNvSpPr>
          <p:nvPr/>
        </p:nvSpPr>
        <p:spPr bwMode="auto">
          <a:xfrm>
            <a:off x="86694" y="263440"/>
            <a:ext cx="7568140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fr-FR" altLang="fr-FR" sz="2000" kern="0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Autres applications : sur inox austénitiques</a:t>
            </a:r>
          </a:p>
          <a:p>
            <a:pPr algn="l">
              <a:lnSpc>
                <a:spcPct val="90000"/>
              </a:lnSpc>
            </a:pPr>
            <a:endParaRPr lang="fr-FR" altLang="fr-FR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 descr="Une image contenant intérieur, en bois&#10;&#10;Description générée automatiquement">
            <a:extLst>
              <a:ext uri="{FF2B5EF4-FFF2-40B4-BE49-F238E27FC236}">
                <a16:creationId xmlns:a16="http://schemas.microsoft.com/office/drawing/2014/main" id="{36A10212-47BA-4F3F-B0D4-47ABDC23E0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3606011"/>
            <a:ext cx="3600000" cy="2700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F6DBBE1-B00D-484B-AE7A-6C41A248E57A}"/>
              </a:ext>
            </a:extLst>
          </p:cNvPr>
          <p:cNvSpPr txBox="1"/>
          <p:nvPr/>
        </p:nvSpPr>
        <p:spPr>
          <a:xfrm>
            <a:off x="6500402" y="1048255"/>
            <a:ext cx="2300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kern="0" dirty="0">
                <a:solidFill>
                  <a:schemeClr val="tx1"/>
                </a:solidFill>
              </a:rPr>
              <a:t>Piston 316L dia. 94 L 630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7109159-D2C5-4539-9077-06645BAEF43F}"/>
              </a:ext>
            </a:extLst>
          </p:cNvPr>
          <p:cNvSpPr txBox="1"/>
          <p:nvPr/>
        </p:nvSpPr>
        <p:spPr>
          <a:xfrm>
            <a:off x="954162" y="6028536"/>
            <a:ext cx="3249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  <a:highlight>
                  <a:srgbClr val="FFFFFF"/>
                </a:highlight>
              </a:rPr>
              <a:t>Piston </a:t>
            </a:r>
            <a:r>
              <a:rPr lang="en-GB" sz="1400" dirty="0" err="1">
                <a:solidFill>
                  <a:schemeClr val="tx1"/>
                </a:solidFill>
                <a:highlight>
                  <a:srgbClr val="FFFFFF"/>
                </a:highlight>
              </a:rPr>
              <a:t>dia</a:t>
            </a:r>
            <a:r>
              <a:rPr lang="en-GB" sz="1400" dirty="0">
                <a:solidFill>
                  <a:schemeClr val="tx1"/>
                </a:solidFill>
                <a:highlight>
                  <a:srgbClr val="FFFFFF"/>
                </a:highlight>
              </a:rPr>
              <a:t> 200 : 14 kg </a:t>
            </a:r>
            <a:r>
              <a:rPr lang="en-GB" sz="1400" dirty="0" err="1">
                <a:solidFill>
                  <a:schemeClr val="tx1"/>
                </a:solidFill>
                <a:highlight>
                  <a:srgbClr val="FFFFFF"/>
                </a:highlight>
              </a:rPr>
              <a:t>stellite</a:t>
            </a:r>
            <a:r>
              <a:rPr lang="en-GB" sz="1400" dirty="0">
                <a:solidFill>
                  <a:schemeClr val="tx1"/>
                </a:solidFill>
                <a:highlight>
                  <a:srgbClr val="FFFFFF"/>
                </a:highlight>
              </a:rPr>
              <a:t> 6 </a:t>
            </a:r>
            <a:r>
              <a:rPr lang="en-GB" sz="1400" dirty="0" err="1">
                <a:solidFill>
                  <a:schemeClr val="tx1"/>
                </a:solidFill>
                <a:highlight>
                  <a:srgbClr val="FFFFFF"/>
                </a:highlight>
              </a:rPr>
              <a:t>déposé</a:t>
            </a:r>
            <a:endParaRPr lang="en-GB" sz="1400" dirty="0">
              <a:solidFill>
                <a:schemeClr val="tx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71192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VMBDD01\PMIData\S100\Art\AL007087\16-Pe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97200"/>
            <a:ext cx="4089400" cy="3067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VMBDD01\PMIData\S100\Art\AL007087\ressuage al007087 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2997200"/>
            <a:ext cx="40862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1"/>
          <p:cNvSpPr txBox="1">
            <a:spLocks noChangeArrowheads="1"/>
          </p:cNvSpPr>
          <p:nvPr/>
        </p:nvSpPr>
        <p:spPr bwMode="auto">
          <a:xfrm>
            <a:off x="903288" y="2012950"/>
            <a:ext cx="3217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400" dirty="0"/>
              <a:t>Pièce issue de fonderie avec manque de matière sur piste extérieure</a:t>
            </a:r>
          </a:p>
        </p:txBody>
      </p:sp>
      <p:sp>
        <p:nvSpPr>
          <p:cNvPr id="8" name="ZoneTexte 5"/>
          <p:cNvSpPr txBox="1">
            <a:spLocks noChangeArrowheads="1"/>
          </p:cNvSpPr>
          <p:nvPr/>
        </p:nvSpPr>
        <p:spPr bwMode="auto">
          <a:xfrm>
            <a:off x="4849792" y="2017626"/>
            <a:ext cx="38973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400" dirty="0"/>
              <a:t>Épaisseur d’inox déposée = 5 à 10mm </a:t>
            </a:r>
          </a:p>
          <a:p>
            <a:pPr eaLnBrk="1" hangingPunct="1"/>
            <a:r>
              <a:rPr lang="fr-FR" altLang="fr-FR" sz="1400" dirty="0"/>
              <a:t>sur la périphérie de la pièce sans déformation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68313" y="1064871"/>
            <a:ext cx="8278812" cy="94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fr-FR" altLang="fr-FR" sz="2000" b="1" kern="0" dirty="0"/>
              <a:t>Réparation d’une vanne inox : rechargement Laser en  inox 316L 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2513013" y="2843213"/>
            <a:ext cx="1266825" cy="19542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3">
            <a:extLst>
              <a:ext uri="{FF2B5EF4-FFF2-40B4-BE49-F238E27FC236}">
                <a16:creationId xmlns:a16="http://schemas.microsoft.com/office/drawing/2014/main" id="{2A54B2C6-EA19-4BB6-980B-9892FD9B3421}"/>
              </a:ext>
            </a:extLst>
          </p:cNvPr>
          <p:cNvSpPr txBox="1">
            <a:spLocks/>
          </p:cNvSpPr>
          <p:nvPr/>
        </p:nvSpPr>
        <p:spPr bwMode="auto">
          <a:xfrm>
            <a:off x="86694" y="263440"/>
            <a:ext cx="7568140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fr-FR" altLang="fr-FR" sz="2000" kern="0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Autres applications : sur inox austénitiques</a:t>
            </a:r>
          </a:p>
          <a:p>
            <a:pPr algn="l">
              <a:lnSpc>
                <a:spcPct val="90000"/>
              </a:lnSpc>
            </a:pPr>
            <a:endParaRPr lang="fr-FR" altLang="fr-FR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953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hoto 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6"/>
          <a:stretch>
            <a:fillRect/>
          </a:stretch>
        </p:blipFill>
        <p:spPr bwMode="auto">
          <a:xfrm>
            <a:off x="345528" y="3213274"/>
            <a:ext cx="44640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1188" y="5680075"/>
            <a:ext cx="357763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400" dirty="0"/>
              <a:t>Outil en acier amagnétique rechargé avec  sous couche + 2 couches de </a:t>
            </a:r>
            <a:r>
              <a:rPr lang="fr-FR" altLang="fr-FR" sz="1400" dirty="0" err="1"/>
              <a:t>Technolase</a:t>
            </a:r>
            <a:endParaRPr lang="fr-FR" altLang="fr-FR" sz="1400" dirty="0"/>
          </a:p>
          <a:p>
            <a:pPr eaLnBrk="1" hangingPunct="1"/>
            <a:r>
              <a:rPr lang="fr-FR" altLang="fr-FR" sz="1400" dirty="0"/>
              <a:t>Épaisseur totale &gt;3mm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7648" y="856526"/>
            <a:ext cx="839120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Inox</a:t>
            </a:r>
            <a:r>
              <a:rPr lang="en-GB" dirty="0"/>
              <a:t> </a:t>
            </a:r>
            <a:r>
              <a:rPr lang="en-GB" dirty="0" err="1"/>
              <a:t>amagnétique</a:t>
            </a:r>
            <a:r>
              <a:rPr lang="en-GB" dirty="0"/>
              <a:t> : Cr &gt;15%, </a:t>
            </a:r>
            <a:r>
              <a:rPr lang="en-GB" dirty="0" err="1"/>
              <a:t>Mn</a:t>
            </a:r>
            <a:r>
              <a:rPr lang="en-GB" dirty="0"/>
              <a:t> 17%-20%, N 0,5%-0,6% , C &lt;0,05%</a:t>
            </a:r>
          </a:p>
          <a:p>
            <a:r>
              <a:rPr lang="en-GB" dirty="0" err="1"/>
              <a:t>Perméabilité</a:t>
            </a:r>
            <a:r>
              <a:rPr lang="en-GB" dirty="0"/>
              <a:t> </a:t>
            </a:r>
            <a:r>
              <a:rPr lang="en-GB" dirty="0" err="1"/>
              <a:t>magnétique</a:t>
            </a:r>
            <a:r>
              <a:rPr lang="en-GB" dirty="0"/>
              <a:t>  &lt;  1,005 		PREN &gt; = 27</a:t>
            </a:r>
          </a:p>
          <a:p>
            <a:r>
              <a:rPr lang="en-GB" dirty="0" err="1"/>
              <a:t>Limite</a:t>
            </a:r>
            <a:r>
              <a:rPr lang="en-GB" dirty="0"/>
              <a:t> </a:t>
            </a:r>
            <a:r>
              <a:rPr lang="en-GB" dirty="0" err="1"/>
              <a:t>élastique</a:t>
            </a:r>
            <a:r>
              <a:rPr lang="en-GB" dirty="0"/>
              <a:t> : 140 </a:t>
            </a:r>
            <a:r>
              <a:rPr lang="en-GB" dirty="0" err="1"/>
              <a:t>ksi</a:t>
            </a:r>
            <a:r>
              <a:rPr lang="en-GB" dirty="0"/>
              <a:t> (965 MPa)</a:t>
            </a:r>
          </a:p>
          <a:p>
            <a:endParaRPr lang="en-GB" sz="1400" b="1" dirty="0"/>
          </a:p>
          <a:p>
            <a:endParaRPr lang="en-GB" sz="1400" b="1" dirty="0"/>
          </a:p>
        </p:txBody>
      </p:sp>
      <p:pic>
        <p:nvPicPr>
          <p:cNvPr id="8" name="Picture 21" descr="Projec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8" y="1790185"/>
            <a:ext cx="8678863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6169902" y="2263366"/>
            <a:ext cx="601086" cy="432644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10" name="Picture 13" descr="Interface-1-50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4" y="3589881"/>
            <a:ext cx="2110197" cy="158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cteur droit avec flèche 10"/>
          <p:cNvCxnSpPr/>
          <p:nvPr/>
        </p:nvCxnSpPr>
        <p:spPr bwMode="auto">
          <a:xfrm>
            <a:off x="6487935" y="2726217"/>
            <a:ext cx="673505" cy="863664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246735" y="5525948"/>
            <a:ext cx="2396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Sous-</a:t>
            </a:r>
            <a:r>
              <a:rPr lang="en-US" sz="1400" dirty="0" err="1">
                <a:solidFill>
                  <a:schemeClr val="accent6"/>
                </a:solidFill>
              </a:rPr>
              <a:t>couche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(Inconel 625)</a:t>
            </a:r>
          </a:p>
        </p:txBody>
      </p:sp>
      <p:cxnSp>
        <p:nvCxnSpPr>
          <p:cNvPr id="13" name="Connecteur droit avec flèche 12"/>
          <p:cNvCxnSpPr>
            <a:cxnSpLocks/>
          </p:cNvCxnSpPr>
          <p:nvPr/>
        </p:nvCxnSpPr>
        <p:spPr bwMode="auto">
          <a:xfrm flipV="1">
            <a:off x="7437120" y="4664575"/>
            <a:ext cx="541959" cy="1015500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itre 3">
            <a:extLst>
              <a:ext uri="{FF2B5EF4-FFF2-40B4-BE49-F238E27FC236}">
                <a16:creationId xmlns:a16="http://schemas.microsoft.com/office/drawing/2014/main" id="{DF6141B8-73A1-409E-84DC-2465709BEC19}"/>
              </a:ext>
            </a:extLst>
          </p:cNvPr>
          <p:cNvSpPr txBox="1">
            <a:spLocks/>
          </p:cNvSpPr>
          <p:nvPr/>
        </p:nvSpPr>
        <p:spPr bwMode="auto">
          <a:xfrm>
            <a:off x="86694" y="263440"/>
            <a:ext cx="7568140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fr-FR" altLang="fr-FR" sz="2000" kern="0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Autres applications : sur amagnétiques</a:t>
            </a:r>
          </a:p>
          <a:p>
            <a:pPr algn="l">
              <a:lnSpc>
                <a:spcPct val="90000"/>
              </a:lnSpc>
            </a:pPr>
            <a:endParaRPr lang="fr-FR" altLang="fr-FR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62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2"/>
          <p:cNvSpPr txBox="1">
            <a:spLocks/>
          </p:cNvSpPr>
          <p:nvPr/>
        </p:nvSpPr>
        <p:spPr bwMode="auto">
          <a:xfrm>
            <a:off x="78377" y="85797"/>
            <a:ext cx="5894585" cy="64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fr-FR" sz="2000" b="1" dirty="0"/>
              <a:t>10. Conclusion</a:t>
            </a:r>
            <a:endParaRPr lang="fr-FR" sz="2000" b="1" kern="0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 bwMode="auto">
          <a:xfrm>
            <a:off x="564674" y="1300754"/>
            <a:ext cx="6121544" cy="459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●"/>
              <a:defRPr sz="2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●"/>
              <a:defRPr>
                <a:solidFill>
                  <a:schemeClr val="bg2"/>
                </a:solidFill>
                <a:latin typeface="+mn-lt"/>
              </a:defRPr>
            </a:lvl2pPr>
            <a:lvl3pPr marL="901700" indent="-84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●"/>
              <a:defRPr>
                <a:solidFill>
                  <a:schemeClr val="bg2"/>
                </a:solidFill>
                <a:latin typeface="+mn-lt"/>
              </a:defRPr>
            </a:lvl3pPr>
            <a:lvl4pPr marL="1751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15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61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073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30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987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fr-FR" sz="1400" dirty="0"/>
          </a:p>
          <a:p>
            <a:pPr marL="0" indent="0">
              <a:buFont typeface="Arial" charset="0"/>
              <a:buNone/>
            </a:pPr>
            <a:endParaRPr lang="fr-FR" sz="1200" dirty="0"/>
          </a:p>
          <a:p>
            <a:pPr marL="0" indent="0">
              <a:buFont typeface="Arial" charset="0"/>
              <a:buNone/>
            </a:pP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532720" y="1006679"/>
            <a:ext cx="82086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Le rechargement laser DED par ses avantages intrinsèques permet de recharger des pièces en inox, Duplex et Super Duplex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Le contrôle très précis de l’apport d’énergie allié à une maîtrise des températures de préchauffage préservent au maximum la structure de base des aciers Duplex et Super Duplex.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Les matériaux d’apports variés, tels que :</a:t>
            </a:r>
          </a:p>
          <a:p>
            <a:pPr algn="just" defTabSz="539750"/>
            <a:r>
              <a:rPr lang="fr-FR" dirty="0"/>
              <a:t>	carbure de tungstène dans des matrices </a:t>
            </a:r>
            <a:r>
              <a:rPr lang="fr-FR" dirty="0" err="1"/>
              <a:t>NiCr</a:t>
            </a:r>
            <a:r>
              <a:rPr lang="fr-FR" dirty="0"/>
              <a:t>, </a:t>
            </a:r>
          </a:p>
          <a:p>
            <a:pPr algn="just" defTabSz="539750"/>
            <a:r>
              <a:rPr lang="fr-FR" dirty="0"/>
              <a:t>	inox 420/431 </a:t>
            </a:r>
          </a:p>
          <a:p>
            <a:pPr algn="just" defTabSz="539750"/>
            <a:r>
              <a:rPr lang="fr-FR" dirty="0"/>
              <a:t>	Stellites </a:t>
            </a:r>
          </a:p>
          <a:p>
            <a:pPr algn="just"/>
            <a:r>
              <a:rPr lang="fr-FR" dirty="0"/>
              <a:t>confèrent aux pièces en inox Duplex des propriétés de résistance à l’usure, des duretés élevées et d’excellentes tenues en température et en frottement.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Le rechargement </a:t>
            </a:r>
            <a:r>
              <a:rPr lang="fr-FR" dirty="0" err="1"/>
              <a:t>Lasercarb</a:t>
            </a:r>
            <a:r>
              <a:rPr lang="fr-FR" altLang="fr-FR" baseline="30000" dirty="0"/>
              <a:t> ®</a:t>
            </a:r>
            <a:r>
              <a:rPr lang="fr-FR" dirty="0"/>
              <a:t> permet également le traitement d’inox austénitiques et amagnétiques, en augmentant considérablement leur résistance à l’usure tout en préservant leurs caractéristiques mécaniques et amagnétiques</a:t>
            </a:r>
          </a:p>
        </p:txBody>
      </p:sp>
    </p:spTree>
    <p:extLst>
      <p:ext uri="{BB962C8B-B14F-4D97-AF65-F5344CB8AC3E}">
        <p14:creationId xmlns:p14="http://schemas.microsoft.com/office/powerpoint/2010/main" val="395002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eskrivelse: Beskrivelse: HelgelandOFFSHORE_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0350"/>
            <a:ext cx="21637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55575" y="19050"/>
            <a:ext cx="6588125" cy="758825"/>
          </a:xfrm>
        </p:spPr>
        <p:txBody>
          <a:bodyPr/>
          <a:lstStyle/>
          <a:p>
            <a:r>
              <a:rPr lang="en-GB" sz="2000" b="1" dirty="0"/>
              <a:t>CEM - </a:t>
            </a:r>
            <a:r>
              <a:rPr lang="en-GB" sz="2000" b="1" dirty="0" err="1"/>
              <a:t>Revêtement</a:t>
            </a:r>
            <a:r>
              <a:rPr lang="en-GB" sz="2000" b="1" dirty="0"/>
              <a:t> sur </a:t>
            </a:r>
            <a:r>
              <a:rPr lang="en-GB" sz="2000" b="1" dirty="0" err="1"/>
              <a:t>aciers</a:t>
            </a:r>
            <a:r>
              <a:rPr lang="en-GB" sz="2000" b="1" dirty="0"/>
              <a:t> </a:t>
            </a:r>
            <a:r>
              <a:rPr lang="en-GB" sz="2000" b="1" dirty="0" err="1"/>
              <a:t>inoxydables</a:t>
            </a:r>
            <a:r>
              <a:rPr lang="en-GB" sz="2000" b="1" dirty="0"/>
              <a:t> – session 2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F934FEC-8172-4A0A-92E8-CBBA53327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9"/>
          <a:stretch/>
        </p:blipFill>
        <p:spPr bwMode="auto">
          <a:xfrm>
            <a:off x="1979712" y="5056543"/>
            <a:ext cx="2312183" cy="13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0268E1F2-1488-4F1C-88CD-C4ACDC10F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016374"/>
            <a:ext cx="8640960" cy="4572866"/>
          </a:xfrm>
        </p:spPr>
        <p:txBody>
          <a:bodyPr>
            <a:normAutofit fontScale="92500" lnSpcReduction="20000"/>
          </a:bodyPr>
          <a:lstStyle/>
          <a:p>
            <a:r>
              <a:rPr lang="fr-FR" sz="1900" b="1" u="sng" dirty="0">
                <a:latin typeface="Calibri" panose="020F0502020204030204" pitchFamily="34" charset="0"/>
              </a:rPr>
              <a:t>Fabrication de carbure:</a:t>
            </a:r>
            <a:r>
              <a:rPr lang="fr-FR" sz="1900" b="1" dirty="0">
                <a:latin typeface="Calibri" panose="020F0502020204030204" pitchFamily="34" charset="0"/>
              </a:rPr>
              <a:t> </a:t>
            </a:r>
            <a:r>
              <a:rPr lang="fr-FR" sz="1900" b="1" dirty="0" err="1">
                <a:latin typeface="Calibri" panose="020F0502020204030204" pitchFamily="34" charset="0"/>
              </a:rPr>
              <a:t>Spherotène</a:t>
            </a:r>
            <a:r>
              <a:rPr lang="fr-FR" sz="1900" b="1" dirty="0">
                <a:latin typeface="Calibri" panose="020F0502020204030204" pitchFamily="34" charset="0"/>
              </a:rPr>
              <a:t> ®</a:t>
            </a:r>
            <a:r>
              <a:rPr lang="fr-FR" sz="1900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endParaRPr lang="fr-FR" sz="1100" kern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61950" indent="0">
              <a:buNone/>
            </a:pPr>
            <a:r>
              <a:rPr lang="fr-FR" sz="1700" kern="1200" dirty="0">
                <a:solidFill>
                  <a:schemeClr val="tx1"/>
                </a:solidFill>
                <a:latin typeface="Calibri" panose="020F0502020204030204" pitchFamily="34" charset="0"/>
              </a:rPr>
              <a:t>Technologie Creuset Froid et plasma :</a:t>
            </a:r>
          </a:p>
          <a:p>
            <a:pPr marL="361950" indent="0">
              <a:buNone/>
            </a:pPr>
            <a:r>
              <a:rPr lang="fr-FR" sz="1700" kern="12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1700" kern="1200" dirty="0">
                <a:solidFill>
                  <a:schemeClr val="tx1"/>
                </a:solidFill>
                <a:latin typeface="Calibri" panose="020F0502020204030204" pitchFamily="34" charset="0"/>
              </a:rPr>
              <a:t>2800-3000 </a:t>
            </a:r>
            <a:r>
              <a:rPr lang="fr-FR" sz="17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Hv</a:t>
            </a:r>
            <a:r>
              <a:rPr lang="fr-FR" sz="1700" kern="1200" dirty="0">
                <a:solidFill>
                  <a:schemeClr val="tx1"/>
                </a:solidFill>
                <a:latin typeface="Calibri" panose="020F0502020204030204" pitchFamily="34" charset="0"/>
              </a:rPr>
              <a:t> Carbures de tungstène sphérique de 20 à 2400 µm</a:t>
            </a:r>
            <a:endParaRPr lang="en-US" sz="1700" kern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61950" indent="0">
              <a:buNone/>
            </a:pPr>
            <a:endParaRPr lang="fr-FR" sz="1100" kern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fr-FR" sz="1900" b="1" u="sng" dirty="0">
                <a:latin typeface="Calibri" panose="020F0502020204030204" pitchFamily="34" charset="0"/>
              </a:rPr>
              <a:t>Produits anti-usure:</a:t>
            </a:r>
          </a:p>
          <a:p>
            <a:pPr marL="0" indent="0">
              <a:buNone/>
            </a:pPr>
            <a:endParaRPr lang="fr-FR" sz="1100" b="1" u="sng" dirty="0">
              <a:latin typeface="Calibri" panose="020F0502020204030204" pitchFamily="34" charset="0"/>
            </a:endParaRPr>
          </a:p>
          <a:p>
            <a:pPr marL="361950" indent="0">
              <a:buNone/>
            </a:pPr>
            <a:r>
              <a:rPr lang="fr-FR" sz="17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Technopowders</a:t>
            </a:r>
            <a:r>
              <a:rPr lang="fr-FR" sz="1700" kern="1200" dirty="0">
                <a:solidFill>
                  <a:schemeClr val="tx1"/>
                </a:solidFill>
                <a:latin typeface="Calibri" panose="020F0502020204030204" pitchFamily="34" charset="0"/>
              </a:rPr>
              <a:t>® : poudres pour PTA et projections</a:t>
            </a:r>
          </a:p>
          <a:p>
            <a:pPr marL="361950" indent="0">
              <a:buNone/>
            </a:pPr>
            <a:r>
              <a:rPr lang="fr-FR" sz="17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Technolase</a:t>
            </a:r>
            <a:r>
              <a:rPr lang="fr-FR" sz="1700" kern="1200" dirty="0">
                <a:solidFill>
                  <a:schemeClr val="tx1"/>
                </a:solidFill>
                <a:latin typeface="Calibri" panose="020F0502020204030204" pitchFamily="34" charset="0"/>
              </a:rPr>
              <a:t>® : poudres pour Laser</a:t>
            </a:r>
          </a:p>
          <a:p>
            <a:pPr marL="361950" indent="0">
              <a:buNone/>
            </a:pPr>
            <a:r>
              <a:rPr lang="fr-FR" sz="17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Technodur</a:t>
            </a:r>
            <a:r>
              <a:rPr lang="fr-FR" sz="1700" kern="1200" dirty="0">
                <a:solidFill>
                  <a:schemeClr val="tx1"/>
                </a:solidFill>
                <a:latin typeface="Calibri" panose="020F0502020204030204" pitchFamily="34" charset="0"/>
              </a:rPr>
              <a:t>®, </a:t>
            </a:r>
            <a:r>
              <a:rPr lang="fr-FR" sz="17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Technosphère</a:t>
            </a:r>
            <a:r>
              <a:rPr lang="fr-FR" sz="1700" kern="1200" dirty="0">
                <a:solidFill>
                  <a:schemeClr val="tx1"/>
                </a:solidFill>
                <a:latin typeface="Calibri" panose="020F0502020204030204" pitchFamily="34" charset="0"/>
              </a:rPr>
              <a:t>® : Cordons, Fils fourrés, Electrodes</a:t>
            </a:r>
          </a:p>
          <a:p>
            <a:pPr marL="0" indent="0">
              <a:buNone/>
            </a:pPr>
            <a:endParaRPr lang="fr-FR" sz="1050" dirty="0">
              <a:latin typeface="Calibri" panose="020F0502020204030204" pitchFamily="34" charset="0"/>
            </a:endParaRPr>
          </a:p>
          <a:p>
            <a:r>
              <a:rPr lang="fr-FR" b="1" u="sng" dirty="0">
                <a:latin typeface="Calibri" panose="020F0502020204030204" pitchFamily="34" charset="0"/>
              </a:rPr>
              <a:t>Services:</a:t>
            </a:r>
          </a:p>
          <a:p>
            <a:endParaRPr lang="fr-FR" sz="1100" b="1" u="sng" dirty="0">
              <a:latin typeface="Calibri" panose="020F0502020204030204" pitchFamily="34" charset="0"/>
            </a:endParaRPr>
          </a:p>
          <a:p>
            <a:pPr marL="361950" indent="0">
              <a:buNone/>
            </a:pPr>
            <a:r>
              <a:rPr lang="fr-FR" sz="1700" kern="1200" dirty="0">
                <a:solidFill>
                  <a:schemeClr val="tx1"/>
                </a:solidFill>
                <a:latin typeface="Calibri" panose="020F0502020204030204" pitchFamily="34" charset="0"/>
              </a:rPr>
              <a:t>Rechargement manuel sur site et en atelier</a:t>
            </a:r>
          </a:p>
          <a:p>
            <a:pPr marL="361950" indent="0">
              <a:buNone/>
            </a:pPr>
            <a:r>
              <a:rPr lang="fr-FR" sz="17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Technocasting</a:t>
            </a:r>
            <a:r>
              <a:rPr lang="fr-FR" sz="1700" kern="1200" dirty="0">
                <a:solidFill>
                  <a:schemeClr val="tx1"/>
                </a:solidFill>
                <a:latin typeface="Calibri" panose="020F0502020204030204" pitchFamily="34" charset="0"/>
              </a:rPr>
              <a:t>® (procédé de surmoulage carbure)</a:t>
            </a:r>
          </a:p>
          <a:p>
            <a:pPr marL="361950" indent="0">
              <a:buNone/>
            </a:pPr>
            <a:r>
              <a:rPr lang="fr-FR" sz="1700" kern="1200" dirty="0">
                <a:solidFill>
                  <a:schemeClr val="tx1"/>
                </a:solidFill>
                <a:latin typeface="Calibri" panose="020F0502020204030204" pitchFamily="34" charset="0"/>
              </a:rPr>
              <a:t>Dépôt laser DED </a:t>
            </a:r>
            <a:r>
              <a:rPr lang="fr-FR" sz="17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Lasercarb</a:t>
            </a:r>
            <a:r>
              <a:rPr lang="fr-FR" sz="1700" kern="1200" dirty="0">
                <a:solidFill>
                  <a:schemeClr val="tx1"/>
                </a:solidFill>
                <a:latin typeface="Calibri" panose="020F0502020204030204" pitchFamily="34" charset="0"/>
              </a:rPr>
              <a:t>®</a:t>
            </a:r>
          </a:p>
          <a:p>
            <a:pPr marL="361950" indent="0">
              <a:buNone/>
            </a:pPr>
            <a:r>
              <a:rPr lang="fr-FR" sz="1700" kern="1200" dirty="0">
                <a:solidFill>
                  <a:schemeClr val="tx1"/>
                </a:solidFill>
                <a:latin typeface="Calibri" panose="020F0502020204030204" pitchFamily="34" charset="0"/>
              </a:rPr>
              <a:t>Pièces en carbures cémentés</a:t>
            </a:r>
          </a:p>
          <a:p>
            <a:pPr marL="361950" indent="0">
              <a:buNone/>
            </a:pPr>
            <a:r>
              <a:rPr lang="fr-FR" sz="1700" kern="1200" dirty="0">
                <a:solidFill>
                  <a:schemeClr val="tx1"/>
                </a:solidFill>
                <a:latin typeface="Calibri" panose="020F0502020204030204" pitchFamily="34" charset="0"/>
              </a:rPr>
              <a:t>Pièces d’usure sur catalogue et sur plan</a:t>
            </a:r>
          </a:p>
          <a:p>
            <a:pPr marL="361950" indent="0">
              <a:buNone/>
            </a:pPr>
            <a:r>
              <a:rPr lang="fr-FR" sz="1700" kern="1200" dirty="0">
                <a:solidFill>
                  <a:schemeClr val="tx1"/>
                </a:solidFill>
                <a:latin typeface="Calibri" panose="020F0502020204030204" pitchFamily="34" charset="0"/>
              </a:rPr>
              <a:t>Rectification</a:t>
            </a:r>
          </a:p>
          <a:p>
            <a:pPr marL="361950" indent="0">
              <a:buNone/>
            </a:pPr>
            <a:r>
              <a:rPr lang="fr-FR" sz="1700" kern="1200" dirty="0">
                <a:solidFill>
                  <a:schemeClr val="tx1"/>
                </a:solidFill>
                <a:latin typeface="Calibri" panose="020F0502020204030204" pitchFamily="34" charset="0"/>
              </a:rPr>
              <a:t>Usinage</a:t>
            </a:r>
          </a:p>
          <a:p>
            <a:endParaRPr lang="fr-FR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1" name="Picture 7" descr="X:\MEDIATHEQUE\TECHNOGENIA BASE\BANQUE PHOTOS\PHOTOS PRODUITS ET SAVOIR FAIRE TECHNO\Bobines cordons produits stocks\_RAG4638.jpg">
            <a:extLst>
              <a:ext uri="{FF2B5EF4-FFF2-40B4-BE49-F238E27FC236}">
                <a16:creationId xmlns:a16="http://schemas.microsoft.com/office/drawing/2014/main" id="{325C9E1F-7851-4818-88EC-DD6C6732E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860" y="2251465"/>
            <a:ext cx="1800000" cy="119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X:\MEDIATHEQUE\TECHNOGENIA BASE\BANQUE PHOTOS\PHOTOS PRODUITS ET SAVOIR FAIRE TECHNO\Bobines cordons produits stocks\_RA13582.jpg">
            <a:extLst>
              <a:ext uri="{FF2B5EF4-FFF2-40B4-BE49-F238E27FC236}">
                <a16:creationId xmlns:a16="http://schemas.microsoft.com/office/drawing/2014/main" id="{26D243DF-CE98-4BE4-875F-122B54E11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2" b="95471" l="1003" r="97528">
                        <a14:foregroundMark x1="45662" y1="90801" x2="45662" y2="95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8" y="3446947"/>
            <a:ext cx="1800000" cy="119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9B907B64-474E-4D3D-951E-47518EBC3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828" y="5056543"/>
            <a:ext cx="1800000" cy="132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2703EEA-4293-453F-A082-9760EA223A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1860" y="910583"/>
            <a:ext cx="1800000" cy="1318626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584D6AD0-4B07-4C32-AF21-255E16CA1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1" t="30940" r="19603" b="9558"/>
          <a:stretch/>
        </p:blipFill>
        <p:spPr bwMode="auto">
          <a:xfrm>
            <a:off x="4291895" y="5056543"/>
            <a:ext cx="2312183" cy="13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60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7663922" cy="432048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AutoNum type="arabicPeriod"/>
            </a:pPr>
            <a:r>
              <a:rPr lang="fr-FR" altLang="fr-FR" sz="2000" dirty="0"/>
              <a:t>Rappel : principe du rechargement laser  DED</a:t>
            </a:r>
          </a:p>
          <a:p>
            <a:pPr marL="457200" indent="-457200" algn="l" eaLnBrk="1" hangingPunct="1">
              <a:lnSpc>
                <a:spcPct val="90000"/>
              </a:lnSpc>
              <a:buAutoNum type="arabicPeriod"/>
            </a:pPr>
            <a:r>
              <a:rPr lang="fr-FR" altLang="fr-FR" sz="2000" dirty="0"/>
              <a:t>Spécificités</a:t>
            </a:r>
          </a:p>
          <a:p>
            <a:pPr marL="457200" indent="-457200" algn="l" eaLnBrk="1" hangingPunct="1">
              <a:lnSpc>
                <a:spcPct val="90000"/>
              </a:lnSpc>
              <a:buAutoNum type="arabicPeriod"/>
            </a:pPr>
            <a:r>
              <a:rPr lang="fr-FR" altLang="fr-FR" dirty="0"/>
              <a:t>Les aciers Duplex : définition et classification</a:t>
            </a:r>
            <a:endParaRPr lang="fr-FR" altLang="fr-FR" sz="2000" dirty="0"/>
          </a:p>
          <a:p>
            <a:pPr marL="457200" indent="-457200" algn="l">
              <a:lnSpc>
                <a:spcPct val="90000"/>
              </a:lnSpc>
              <a:buAutoNum type="arabicPeriod"/>
            </a:pPr>
            <a:r>
              <a:rPr lang="fr-FR" altLang="fr-FR" sz="2000" dirty="0"/>
              <a:t>Soudabilité et précautions opératoires</a:t>
            </a:r>
            <a:endParaRPr lang="fr-FR" altLang="fr-FR" dirty="0"/>
          </a:p>
          <a:p>
            <a:pPr marL="457200" indent="-457200" algn="l">
              <a:lnSpc>
                <a:spcPct val="90000"/>
              </a:lnSpc>
              <a:buAutoNum type="arabicPeriod"/>
            </a:pPr>
            <a:r>
              <a:rPr lang="fr-FR" altLang="fr-FR" sz="2000" dirty="0"/>
              <a:t>Stratégie de rechargement laser des aciers duplex</a:t>
            </a:r>
          </a:p>
          <a:p>
            <a:pPr marL="457200" indent="-457200" algn="l">
              <a:lnSpc>
                <a:spcPct val="90000"/>
              </a:lnSpc>
              <a:buAutoNum type="arabicPeriod"/>
            </a:pPr>
            <a:r>
              <a:rPr lang="fr-FR" altLang="fr-FR" sz="2000" dirty="0"/>
              <a:t>Résultats de tests et analyses métallurgiques</a:t>
            </a:r>
          </a:p>
          <a:p>
            <a:pPr marL="457200" indent="-457200" algn="l">
              <a:lnSpc>
                <a:spcPct val="90000"/>
              </a:lnSpc>
              <a:buAutoNum type="arabicPeriod"/>
            </a:pPr>
            <a:r>
              <a:rPr lang="fr-FR" altLang="fr-FR" sz="2000" dirty="0"/>
              <a:t>Rechargement à grande vitesse</a:t>
            </a:r>
          </a:p>
          <a:p>
            <a:pPr marL="457200" indent="-457200" algn="l">
              <a:lnSpc>
                <a:spcPct val="90000"/>
              </a:lnSpc>
              <a:buAutoNum type="arabicPeriod"/>
            </a:pPr>
            <a:r>
              <a:rPr lang="fr-FR" altLang="fr-FR" sz="2000" dirty="0"/>
              <a:t>Applications industrielles</a:t>
            </a:r>
          </a:p>
          <a:p>
            <a:pPr marL="457200" indent="-457200" algn="l">
              <a:lnSpc>
                <a:spcPct val="90000"/>
              </a:lnSpc>
              <a:buAutoNum type="arabicPeriod"/>
            </a:pPr>
            <a:r>
              <a:rPr lang="fr-FR" altLang="fr-FR" dirty="0"/>
              <a:t>Autres applications sur inox austénitiques et amagnétiques</a:t>
            </a:r>
          </a:p>
          <a:p>
            <a:pPr marL="457200" indent="-457200" algn="l">
              <a:lnSpc>
                <a:spcPct val="90000"/>
              </a:lnSpc>
              <a:buAutoNum type="arabicPeriod"/>
            </a:pPr>
            <a:r>
              <a:rPr lang="fr-FR" altLang="fr-FR" sz="2000" dirty="0"/>
              <a:t>Conclusion</a:t>
            </a:r>
          </a:p>
          <a:p>
            <a:pPr marL="0" indent="0" algn="l" eaLnBrk="1" hangingPunct="1">
              <a:lnSpc>
                <a:spcPct val="90000"/>
              </a:lnSpc>
              <a:buNone/>
            </a:pPr>
            <a:endParaRPr lang="fr-FR" altLang="fr-FR" sz="2000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3211" y="65179"/>
            <a:ext cx="6588125" cy="758825"/>
          </a:xfrm>
        </p:spPr>
        <p:txBody>
          <a:bodyPr/>
          <a:lstStyle/>
          <a:p>
            <a:pPr algn="l" eaLnBrk="1" hangingPunct="1"/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179644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10356"/>
            <a:ext cx="9271762" cy="4320480"/>
          </a:xfrm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pPr marL="0" indent="0" algn="l" eaLnBrk="1" hangingPunct="1">
              <a:lnSpc>
                <a:spcPct val="80000"/>
              </a:lnSpc>
              <a:buNone/>
              <a:defRPr/>
            </a:pPr>
            <a:r>
              <a:rPr lang="fr-FR" sz="1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	</a:t>
            </a:r>
          </a:p>
          <a:p>
            <a:pPr marL="0" indent="0" algn="l" eaLnBrk="1" hangingPunct="1">
              <a:lnSpc>
                <a:spcPct val="80000"/>
              </a:lnSpc>
              <a:buNone/>
              <a:defRPr/>
            </a:pPr>
            <a:r>
              <a:rPr lang="fr-FR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POUDRES UTILISEES :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fr-FR" sz="14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50000"/>
              </a:lnSpc>
              <a:defRPr/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TECHNOLASE : poudres de carbure de tungstène fondu sphériques (3000 HV) + matrice métallique Ni Cr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 Cobalt : Stellite® grades 6, 12, 21,…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Superalliages Nickel : Inconel 718, Inconel 625, Hastelloy C276…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 fer : aciers inox 316L, 420C, 430…etc.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fr-FR" sz="1400" dirty="0">
              <a:cs typeface="Arial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378" y="0"/>
            <a:ext cx="6588125" cy="758825"/>
          </a:xfrm>
        </p:spPr>
        <p:txBody>
          <a:bodyPr/>
          <a:lstStyle/>
          <a:p>
            <a:pPr algn="l" eaLnBrk="1" hangingPunct="1"/>
            <a:r>
              <a:rPr lang="fr-FR" altLang="fr-FR" sz="2000" b="1" dirty="0"/>
              <a:t>1. Principe du rechargement Laser</a:t>
            </a: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3735978" y="4075929"/>
            <a:ext cx="4162696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altLang="fr-FR" sz="1400" b="1" dirty="0"/>
              <a:t>	</a:t>
            </a:r>
            <a:r>
              <a:rPr lang="fr-FR" altLang="fr-FR" sz="1400" dirty="0"/>
              <a:t>L’énergie du faisceau laser fond la poudre injectée </a:t>
            </a:r>
            <a:r>
              <a:rPr lang="fr-FR" altLang="fr-FR" sz="1400" dirty="0" err="1"/>
              <a:t>coaxialement</a:t>
            </a:r>
            <a:r>
              <a:rPr lang="fr-FR" altLang="fr-FR" sz="1400" dirty="0"/>
              <a:t> dans le faisceau  ainsi que la surface du substrat, assurant ainsi une parfaite liaison métallurgique entre les deux.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17" y="3041548"/>
            <a:ext cx="2977091" cy="328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26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4933965" y="1020806"/>
            <a:ext cx="4116387" cy="5035550"/>
            <a:chOff x="3118" y="799"/>
            <a:chExt cx="2593" cy="3172"/>
          </a:xfrm>
        </p:grpSpPr>
        <p:pic>
          <p:nvPicPr>
            <p:cNvPr id="6153" name="Picture 5" descr="presentation 017"/>
            <p:cNvPicPr>
              <a:picLocks noChangeAspect="1" noChangeArrowheads="1"/>
            </p:cNvPicPr>
            <p:nvPr/>
          </p:nvPicPr>
          <p:blipFill>
            <a:blip r:embed="rId3">
              <a:lum bright="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26" t="14308" r="33595" b="16805"/>
            <a:stretch>
              <a:fillRect/>
            </a:stretch>
          </p:blipFill>
          <p:spPr bwMode="auto">
            <a:xfrm>
              <a:off x="4207" y="799"/>
              <a:ext cx="621" cy="99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4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" y="1978"/>
              <a:ext cx="439" cy="94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55" name="AutoShape 7"/>
            <p:cNvSpPr>
              <a:spLocks noChangeArrowheads="1"/>
            </p:cNvSpPr>
            <p:nvPr/>
          </p:nvSpPr>
          <p:spPr bwMode="auto">
            <a:xfrm>
              <a:off x="3798" y="2523"/>
              <a:ext cx="998" cy="136"/>
            </a:xfrm>
            <a:prstGeom prst="rightArrow">
              <a:avLst>
                <a:gd name="adj1" fmla="val 50000"/>
                <a:gd name="adj2" fmla="val 183456"/>
              </a:avLst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615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00" t="23511" r="18871" b="24765"/>
            <a:stretch>
              <a:fillRect/>
            </a:stretch>
          </p:blipFill>
          <p:spPr bwMode="auto">
            <a:xfrm>
              <a:off x="3949" y="3230"/>
              <a:ext cx="1180" cy="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57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25" t="9755" r="25253" b="7813"/>
            <a:stretch>
              <a:fillRect/>
            </a:stretch>
          </p:blipFill>
          <p:spPr bwMode="auto">
            <a:xfrm>
              <a:off x="4887" y="2024"/>
              <a:ext cx="795" cy="1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58" name="AutoShape 10"/>
            <p:cNvSpPr>
              <a:spLocks noChangeArrowheads="1"/>
            </p:cNvSpPr>
            <p:nvPr/>
          </p:nvSpPr>
          <p:spPr bwMode="auto">
            <a:xfrm rot="-5400000">
              <a:off x="4842" y="1207"/>
              <a:ext cx="862" cy="5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777 w 21600"/>
                <a:gd name="T25" fmla="*/ 16209 h 21600"/>
                <a:gd name="T26" fmla="*/ 18493 w 21600"/>
                <a:gd name="T27" fmla="*/ 1852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7349" y="0"/>
                  </a:moveTo>
                  <a:lnTo>
                    <a:pt x="13098" y="2834"/>
                  </a:lnTo>
                  <a:lnTo>
                    <a:pt x="16194" y="2834"/>
                  </a:lnTo>
                  <a:lnTo>
                    <a:pt x="16194" y="16194"/>
                  </a:lnTo>
                  <a:lnTo>
                    <a:pt x="2834" y="16194"/>
                  </a:lnTo>
                  <a:lnTo>
                    <a:pt x="2834" y="13098"/>
                  </a:lnTo>
                  <a:lnTo>
                    <a:pt x="0" y="17349"/>
                  </a:lnTo>
                  <a:lnTo>
                    <a:pt x="2834" y="21600"/>
                  </a:lnTo>
                  <a:lnTo>
                    <a:pt x="2834" y="18504"/>
                  </a:lnTo>
                  <a:lnTo>
                    <a:pt x="18504" y="18504"/>
                  </a:lnTo>
                  <a:lnTo>
                    <a:pt x="18504" y="2834"/>
                  </a:lnTo>
                  <a:lnTo>
                    <a:pt x="21600" y="2834"/>
                  </a:lnTo>
                  <a:lnTo>
                    <a:pt x="17349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59" name="Text Box 11"/>
            <p:cNvSpPr txBox="1">
              <a:spLocks noChangeArrowheads="1"/>
            </p:cNvSpPr>
            <p:nvPr/>
          </p:nvSpPr>
          <p:spPr bwMode="auto">
            <a:xfrm>
              <a:off x="5069" y="1026"/>
              <a:ext cx="6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1200"/>
                <a:t>fibre optique</a:t>
              </a:r>
            </a:p>
          </p:txBody>
        </p:sp>
        <p:sp>
          <p:nvSpPr>
            <p:cNvPr id="6160" name="Text Box 12"/>
            <p:cNvSpPr txBox="1">
              <a:spLocks noChangeArrowheads="1"/>
            </p:cNvSpPr>
            <p:nvPr/>
          </p:nvSpPr>
          <p:spPr bwMode="auto">
            <a:xfrm>
              <a:off x="3769" y="2387"/>
              <a:ext cx="86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1200"/>
                <a:t>Poudre “fluidisée”</a:t>
              </a:r>
            </a:p>
          </p:txBody>
        </p:sp>
        <p:sp>
          <p:nvSpPr>
            <p:cNvPr id="6161" name="Text Box 13"/>
            <p:cNvSpPr txBox="1">
              <a:spLocks noChangeArrowheads="1"/>
            </p:cNvSpPr>
            <p:nvPr/>
          </p:nvSpPr>
          <p:spPr bwMode="auto">
            <a:xfrm>
              <a:off x="3118" y="2885"/>
              <a:ext cx="106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1200"/>
                <a:t>Distributeur de poudre</a:t>
              </a:r>
            </a:p>
          </p:txBody>
        </p:sp>
        <p:sp>
          <p:nvSpPr>
            <p:cNvPr id="6162" name="Text Box 14"/>
            <p:cNvSpPr txBox="1">
              <a:spLocks noChangeArrowheads="1"/>
            </p:cNvSpPr>
            <p:nvPr/>
          </p:nvSpPr>
          <p:spPr bwMode="auto">
            <a:xfrm>
              <a:off x="4921" y="1888"/>
              <a:ext cx="71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1200"/>
                <a:t>Buse coaxiale</a:t>
              </a:r>
            </a:p>
          </p:txBody>
        </p:sp>
        <p:sp>
          <p:nvSpPr>
            <p:cNvPr id="6163" name="Text Box 15"/>
            <p:cNvSpPr txBox="1">
              <a:spLocks noChangeArrowheads="1"/>
            </p:cNvSpPr>
            <p:nvPr/>
          </p:nvSpPr>
          <p:spPr bwMode="auto">
            <a:xfrm>
              <a:off x="4479" y="3430"/>
              <a:ext cx="3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fr-FR" sz="1200"/>
                <a:t>Pièce</a:t>
              </a:r>
            </a:p>
          </p:txBody>
        </p:sp>
        <p:sp>
          <p:nvSpPr>
            <p:cNvPr id="6164" name="Rectangle 16"/>
            <p:cNvSpPr>
              <a:spLocks noChangeArrowheads="1"/>
            </p:cNvSpPr>
            <p:nvPr/>
          </p:nvSpPr>
          <p:spPr bwMode="auto">
            <a:xfrm>
              <a:off x="3152" y="3375"/>
              <a:ext cx="494" cy="45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fr-FR" sz="1200"/>
                <a:t>Machine à </a:t>
              </a:r>
            </a:p>
            <a:p>
              <a:pPr algn="ctr" eaLnBrk="1" hangingPunct="1"/>
              <a:r>
                <a:rPr lang="en-GB" altLang="fr-FR" sz="1200"/>
                <a:t>CN </a:t>
              </a:r>
            </a:p>
            <a:p>
              <a:pPr algn="ctr" eaLnBrk="1" hangingPunct="1"/>
              <a:endParaRPr lang="en-GB" altLang="fr-FR" sz="1200"/>
            </a:p>
          </p:txBody>
        </p:sp>
        <p:sp>
          <p:nvSpPr>
            <p:cNvPr id="6165" name="AutoShape 17"/>
            <p:cNvSpPr>
              <a:spLocks noChangeArrowheads="1"/>
            </p:cNvSpPr>
            <p:nvPr/>
          </p:nvSpPr>
          <p:spPr bwMode="auto">
            <a:xfrm>
              <a:off x="3681" y="3543"/>
              <a:ext cx="272" cy="13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166" name="Text Box 18"/>
            <p:cNvSpPr txBox="1">
              <a:spLocks noChangeArrowheads="1"/>
            </p:cNvSpPr>
            <p:nvPr/>
          </p:nvSpPr>
          <p:spPr bwMode="auto">
            <a:xfrm>
              <a:off x="4239" y="1797"/>
              <a:ext cx="7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1200"/>
                <a:t>Laser à diodes</a:t>
              </a:r>
            </a:p>
          </p:txBody>
        </p:sp>
        <p:sp>
          <p:nvSpPr>
            <p:cNvPr id="6167" name="Text Box 19"/>
            <p:cNvSpPr txBox="1">
              <a:spLocks noChangeArrowheads="1"/>
            </p:cNvSpPr>
            <p:nvPr/>
          </p:nvSpPr>
          <p:spPr bwMode="auto">
            <a:xfrm>
              <a:off x="4649" y="3067"/>
              <a:ext cx="7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1200"/>
                <a:t>Zone rechargée</a:t>
              </a:r>
            </a:p>
          </p:txBody>
        </p:sp>
      </p:grpSp>
      <p:sp>
        <p:nvSpPr>
          <p:cNvPr id="6151" name="Rectangle 24"/>
          <p:cNvSpPr>
            <a:spLocks noChangeArrowheads="1"/>
          </p:cNvSpPr>
          <p:nvPr/>
        </p:nvSpPr>
        <p:spPr bwMode="auto">
          <a:xfrm>
            <a:off x="166701" y="1058863"/>
            <a:ext cx="5302282" cy="2251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0975" indent="-180975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●"/>
              <a:defRPr/>
            </a:pPr>
            <a:r>
              <a:rPr lang="fr-FR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Faisceau laser  transmis par fibre optique</a:t>
            </a:r>
          </a:p>
          <a:p>
            <a:pPr marL="180975" indent="-180975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●"/>
              <a:defRPr/>
            </a:pPr>
            <a:r>
              <a:rPr lang="fr-FR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Poudre transportée vers la buse sous gaz argon</a:t>
            </a:r>
          </a:p>
          <a:p>
            <a:pPr marL="180975" indent="-180975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●"/>
              <a:defRPr/>
            </a:pPr>
            <a:r>
              <a:rPr lang="fr-FR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Buse coaxiale garantit une interaction homogène et permet des rechargements multidirectionnels.</a:t>
            </a:r>
          </a:p>
          <a:p>
            <a:pPr marL="180975" indent="-180975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●"/>
              <a:defRPr/>
            </a:pPr>
            <a:r>
              <a:rPr lang="fr-FR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Machine CN multiaxes (ou Robot)  apporte précision et reproductibilité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59" y="3420291"/>
            <a:ext cx="3450566" cy="2587926"/>
          </a:xfrm>
          <a:prstGeom prst="rect">
            <a:avLst/>
          </a:prstGeom>
        </p:spPr>
      </p:pic>
      <p:sp>
        <p:nvSpPr>
          <p:cNvPr id="22" name="Rectangle 2">
            <a:extLst>
              <a:ext uri="{FF2B5EF4-FFF2-40B4-BE49-F238E27FC236}">
                <a16:creationId xmlns:a16="http://schemas.microsoft.com/office/drawing/2014/main" id="{E448A59B-13B9-42B9-A2B0-B968EF9C4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5" y="42818"/>
            <a:ext cx="65881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l"/>
            <a:r>
              <a:rPr lang="fr-FR" altLang="fr-FR" sz="2000" kern="0" dirty="0"/>
              <a:t>1. Principe du rechargement Laser</a:t>
            </a:r>
          </a:p>
        </p:txBody>
      </p:sp>
    </p:spTree>
    <p:extLst>
      <p:ext uri="{BB962C8B-B14F-4D97-AF65-F5344CB8AC3E}">
        <p14:creationId xmlns:p14="http://schemas.microsoft.com/office/powerpoint/2010/main" val="206408940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nconel 625 and 40S-407-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8880" y="3429000"/>
            <a:ext cx="2917767" cy="218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95794" y="141842"/>
            <a:ext cx="6448425" cy="628650"/>
          </a:xfrm>
        </p:spPr>
        <p:txBody>
          <a:bodyPr/>
          <a:lstStyle/>
          <a:p>
            <a:pPr algn="l"/>
            <a:r>
              <a:rPr lang="fr-FR" sz="2000" dirty="0"/>
              <a:t>2. Spécificités du rechargement laser DED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4294967295"/>
          </p:nvPr>
        </p:nvSpPr>
        <p:spPr>
          <a:xfrm>
            <a:off x="0" y="1408113"/>
            <a:ext cx="5105400" cy="397378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Épaisseur par couche : ~0,2mm à ~2mm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Apport d’énergie contrôlé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Faible dilution avec le métal de base &lt;5%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Dépôt dense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Z.A.T limitée : 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0,25 x épaisseur de dépôt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Liaison métallurgique</a:t>
            </a:r>
          </a:p>
        </p:txBody>
      </p:sp>
      <p:pic>
        <p:nvPicPr>
          <p:cNvPr id="9" name="Picture 3" descr="\\vmfic01\data$\commun\Echange\Jean-Marc STAERCK\Stellite 6\EMERS_010610_3 portée x10.JPG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6" t="42725" r="1526" b="171"/>
          <a:stretch/>
        </p:blipFill>
        <p:spPr bwMode="auto">
          <a:xfrm>
            <a:off x="5105400" y="969963"/>
            <a:ext cx="4038600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47757" y="2706309"/>
            <a:ext cx="4000500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 err="1"/>
              <a:t>Stellite</a:t>
            </a:r>
            <a:r>
              <a:rPr lang="fr-FR" altLang="fr-FR" sz="1400" b="1" dirty="0">
                <a:solidFill>
                  <a:schemeClr val="accent1"/>
                </a:solidFill>
              </a:rPr>
              <a:t> ®</a:t>
            </a:r>
            <a:r>
              <a:rPr lang="en-GB" sz="1400" dirty="0"/>
              <a:t> 6 sur 316L,  3mm  : </a:t>
            </a:r>
            <a:r>
              <a:rPr lang="en-GB" sz="1400" dirty="0" err="1"/>
              <a:t>Excellente</a:t>
            </a:r>
            <a:r>
              <a:rPr lang="en-GB" sz="1400" dirty="0"/>
              <a:t> liaison, interface avec </a:t>
            </a:r>
            <a:r>
              <a:rPr lang="en-GB" sz="1400" dirty="0" err="1"/>
              <a:t>faible</a:t>
            </a:r>
            <a:r>
              <a:rPr lang="en-GB" sz="1400" dirty="0"/>
              <a:t> dilution,  absence de </a:t>
            </a:r>
            <a:r>
              <a:rPr lang="en-GB" sz="1400" dirty="0" err="1"/>
              <a:t>défaut</a:t>
            </a:r>
            <a:r>
              <a:rPr lang="en-GB" sz="14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18553" y="5888037"/>
            <a:ext cx="4259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fr-FR" sz="1200" b="1" dirty="0" err="1"/>
              <a:t>Échantillons</a:t>
            </a:r>
            <a:r>
              <a:rPr lang="en-US" altLang="fr-FR" sz="1200" b="1" dirty="0"/>
              <a:t> plats </a:t>
            </a:r>
            <a:r>
              <a:rPr lang="en-US" altLang="fr-FR" sz="1200" b="1" dirty="0" err="1"/>
              <a:t>en</a:t>
            </a:r>
            <a:r>
              <a:rPr lang="en-US" altLang="fr-FR" sz="1200" b="1" dirty="0"/>
              <a:t> </a:t>
            </a:r>
            <a:r>
              <a:rPr lang="en-US" altLang="fr-FR" sz="1200" b="1" dirty="0" err="1"/>
              <a:t>acier</a:t>
            </a:r>
            <a:r>
              <a:rPr lang="en-US" altLang="fr-FR" sz="1200" b="1" dirty="0"/>
              <a:t>,  pliés après </a:t>
            </a:r>
            <a:r>
              <a:rPr lang="en-US" altLang="fr-FR" sz="1200" b="1" dirty="0" err="1"/>
              <a:t>rechargement</a:t>
            </a:r>
            <a:r>
              <a:rPr lang="en-US" altLang="fr-FR" sz="1200" b="1" dirty="0"/>
              <a:t>   :  INCONEL 625 (à gauche) et  WC/</a:t>
            </a:r>
            <a:r>
              <a:rPr lang="en-US" altLang="fr-FR" sz="1200" b="1" dirty="0" err="1"/>
              <a:t>NiCr</a:t>
            </a:r>
            <a:r>
              <a:rPr lang="en-US" altLang="fr-FR" sz="1200" b="1" dirty="0"/>
              <a:t> (à </a:t>
            </a:r>
            <a:r>
              <a:rPr lang="en-US" altLang="fr-FR" sz="1200" b="1" dirty="0" err="1"/>
              <a:t>droite</a:t>
            </a:r>
            <a:r>
              <a:rPr lang="en-US" altLang="fr-FR" sz="1200" b="1" dirty="0"/>
              <a:t>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968146" y="233697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 10</a:t>
            </a:r>
          </a:p>
        </p:txBody>
      </p:sp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790D02D0-C3C0-4BC5-97ED-2323B6CA69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333196"/>
              </p:ext>
            </p:extLst>
          </p:nvPr>
        </p:nvGraphicFramePr>
        <p:xfrm>
          <a:off x="695762" y="3751963"/>
          <a:ext cx="2520000" cy="1883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5" imgW="2286295" imgH="1710366" progId="Photoshop.Image.8">
                  <p:embed/>
                </p:oleObj>
              </mc:Choice>
              <mc:Fallback>
                <p:oleObj name="Image" r:id="rId5" imgW="2286295" imgH="1710366" progId="Photoshop.Image.8">
                  <p:embed/>
                  <p:pic>
                    <p:nvPicPr>
                      <p:cNvPr id="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762" y="3751963"/>
                        <a:ext cx="2520000" cy="18830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998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7666" y="918594"/>
            <a:ext cx="8518162" cy="4320480"/>
          </a:xfrm>
        </p:spPr>
        <p:txBody>
          <a:bodyPr/>
          <a:lstStyle/>
          <a:p>
            <a:r>
              <a:rPr lang="fr-FR" sz="1400" dirty="0"/>
              <a:t>Définition :</a:t>
            </a:r>
            <a:endParaRPr lang="fr-FR" sz="800" dirty="0"/>
          </a:p>
          <a:p>
            <a:pPr marL="0" indent="0">
              <a:buNone/>
            </a:pPr>
            <a:r>
              <a:rPr lang="fr-FR" sz="1400" dirty="0">
                <a:solidFill>
                  <a:schemeClr val="tx1"/>
                </a:solidFill>
              </a:rPr>
              <a:t>Aciers inox qui par composition chimique et traitement thermique ont une structure </a:t>
            </a:r>
            <a:r>
              <a:rPr lang="fr-FR" sz="1400" dirty="0" err="1">
                <a:solidFill>
                  <a:schemeClr val="tx1"/>
                </a:solidFill>
              </a:rPr>
              <a:t>austéno</a:t>
            </a:r>
            <a:r>
              <a:rPr lang="fr-FR" sz="1400" dirty="0">
                <a:solidFill>
                  <a:schemeClr val="tx1"/>
                </a:solidFill>
              </a:rPr>
              <a:t> –</a:t>
            </a:r>
            <a:r>
              <a:rPr lang="fr-FR" sz="1400" dirty="0" err="1">
                <a:solidFill>
                  <a:schemeClr val="tx1"/>
                </a:solidFill>
              </a:rPr>
              <a:t>ferritique</a:t>
            </a:r>
            <a:r>
              <a:rPr lang="fr-FR" sz="14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tx1"/>
                </a:solidFill>
              </a:rPr>
              <a:t>Le taux de ferrite </a:t>
            </a:r>
            <a:r>
              <a:rPr lang="el-GR" sz="1400" dirty="0">
                <a:solidFill>
                  <a:schemeClr val="tx1"/>
                </a:solidFill>
              </a:rPr>
              <a:t>α</a:t>
            </a:r>
            <a:r>
              <a:rPr lang="fr-FR" sz="1400" dirty="0">
                <a:solidFill>
                  <a:schemeClr val="tx1"/>
                </a:solidFill>
              </a:rPr>
              <a:t> varie entre 40 et 60 %</a:t>
            </a:r>
          </a:p>
          <a:p>
            <a:pPr marL="0" lvl="2" indent="0">
              <a:buClr>
                <a:schemeClr val="accent1"/>
              </a:buClr>
              <a:buNone/>
            </a:pPr>
            <a:endParaRPr lang="fr-FR" sz="1400" dirty="0"/>
          </a:p>
          <a:p>
            <a:pPr marL="0" indent="0">
              <a:buNone/>
            </a:pPr>
            <a:r>
              <a:rPr lang="fr-FR" sz="1400" dirty="0"/>
              <a:t>Composition:</a:t>
            </a:r>
          </a:p>
          <a:p>
            <a:pPr lvl="1"/>
            <a:r>
              <a:rPr lang="fr-FR" sz="1400" dirty="0"/>
              <a:t>Ni équivalent : </a:t>
            </a:r>
            <a:r>
              <a:rPr lang="fr-FR" sz="1400" dirty="0" err="1"/>
              <a:t>Ni</a:t>
            </a:r>
            <a:r>
              <a:rPr lang="fr-FR" sz="1400" baseline="-25000" dirty="0" err="1"/>
              <a:t>eq</a:t>
            </a:r>
            <a:r>
              <a:rPr lang="fr-FR" sz="1400" baseline="-25000" dirty="0"/>
              <a:t> </a:t>
            </a:r>
            <a:r>
              <a:rPr lang="fr-FR" sz="1400" dirty="0"/>
              <a:t>&lt;8-10</a:t>
            </a:r>
          </a:p>
          <a:p>
            <a:pPr marL="817562" lvl="2" indent="0">
              <a:buNone/>
            </a:pPr>
            <a:r>
              <a:rPr lang="fr-FR" sz="1400" dirty="0"/>
              <a:t>	</a:t>
            </a:r>
            <a:r>
              <a:rPr lang="fr-FR" sz="1400" dirty="0" err="1"/>
              <a:t>Ni</a:t>
            </a:r>
            <a:r>
              <a:rPr lang="fr-FR" sz="1400" baseline="-25000" dirty="0" err="1"/>
              <a:t>eq</a:t>
            </a:r>
            <a:r>
              <a:rPr lang="fr-FR" sz="1400" dirty="0"/>
              <a:t>= %Ni + 30x%C + 0,5 x% Mn (+25x%N)	 		</a:t>
            </a:r>
          </a:p>
          <a:p>
            <a:pPr marL="360363" lvl="1" indent="0">
              <a:buNone/>
            </a:pPr>
            <a:r>
              <a:rPr lang="fr-FR" sz="1400" dirty="0"/>
              <a:t>	éléments </a:t>
            </a:r>
            <a:r>
              <a:rPr lang="fr-FR" sz="1400" dirty="0" err="1"/>
              <a:t>Gammagènes</a:t>
            </a:r>
            <a:r>
              <a:rPr lang="fr-FR" sz="1400" dirty="0"/>
              <a:t> :étendent le domaine austénitique </a:t>
            </a:r>
            <a:r>
              <a:rPr lang="el-GR" sz="1400" dirty="0"/>
              <a:t>γ</a:t>
            </a:r>
            <a:endParaRPr lang="fr-FR" sz="1400" dirty="0"/>
          </a:p>
          <a:p>
            <a:pPr marL="360363" lvl="1" indent="0">
              <a:buNone/>
            </a:pPr>
            <a:r>
              <a:rPr lang="fr-FR" sz="1400" dirty="0"/>
              <a:t>	</a:t>
            </a:r>
            <a:r>
              <a:rPr lang="fr-FR" sz="1400" dirty="0" err="1"/>
              <a:t>Ni</a:t>
            </a:r>
            <a:r>
              <a:rPr lang="fr-FR" sz="1400" baseline="-25000" dirty="0" err="1"/>
              <a:t>eq</a:t>
            </a:r>
            <a:r>
              <a:rPr lang="fr-FR" sz="1400" dirty="0"/>
              <a:t> plus faible que pour les aciers austénitiques</a:t>
            </a:r>
          </a:p>
          <a:p>
            <a:pPr marL="360363" lvl="1" indent="0">
              <a:buNone/>
            </a:pPr>
            <a:endParaRPr lang="fr-FR" sz="1400" dirty="0"/>
          </a:p>
          <a:p>
            <a:pPr lvl="1"/>
            <a:r>
              <a:rPr lang="fr-FR" sz="1400" dirty="0"/>
              <a:t>Cr équivalent : </a:t>
            </a:r>
            <a:r>
              <a:rPr lang="fr-FR" sz="1400" dirty="0" err="1"/>
              <a:t>Cr</a:t>
            </a:r>
            <a:r>
              <a:rPr lang="fr-FR" sz="1400" baseline="-25000" dirty="0" err="1"/>
              <a:t>eq</a:t>
            </a:r>
            <a:r>
              <a:rPr lang="fr-FR" sz="1400" baseline="-25000" dirty="0"/>
              <a:t> </a:t>
            </a:r>
            <a:r>
              <a:rPr lang="fr-FR" sz="1400" dirty="0"/>
              <a:t>&gt;20</a:t>
            </a:r>
            <a:endParaRPr lang="fr-FR" sz="1000" dirty="0"/>
          </a:p>
          <a:p>
            <a:pPr marL="817562" lvl="2" indent="0">
              <a:buNone/>
            </a:pPr>
            <a:r>
              <a:rPr lang="fr-FR" sz="1400" dirty="0" err="1"/>
              <a:t>Cr</a:t>
            </a:r>
            <a:r>
              <a:rPr lang="fr-FR" sz="1400" baseline="-25000" dirty="0" err="1"/>
              <a:t>eq</a:t>
            </a:r>
            <a:r>
              <a:rPr lang="fr-FR" sz="1400" dirty="0"/>
              <a:t> = %Cr + %Mo + 1,5x %Si + 0,5x%Nb (+ 5x%V + 3x%Al)</a:t>
            </a:r>
          </a:p>
          <a:p>
            <a:pPr marL="817562" lvl="2" indent="0">
              <a:buNone/>
            </a:pPr>
            <a:r>
              <a:rPr lang="fr-FR" sz="1400" dirty="0"/>
              <a:t>Éléments Alphagènes : étendent le domaine </a:t>
            </a:r>
            <a:r>
              <a:rPr lang="fr-FR" sz="1400" dirty="0" err="1"/>
              <a:t>ferritique</a:t>
            </a:r>
            <a:r>
              <a:rPr lang="fr-FR" sz="1400" dirty="0"/>
              <a:t> </a:t>
            </a:r>
            <a:r>
              <a:rPr lang="el-GR" sz="1400" dirty="0"/>
              <a:t>α</a:t>
            </a:r>
            <a:endParaRPr lang="fr-FR" sz="1400" dirty="0"/>
          </a:p>
          <a:p>
            <a:pPr marL="817562" lvl="2" indent="0">
              <a:buNone/>
            </a:pPr>
            <a:endParaRPr lang="fr-FR" sz="1400" dirty="0"/>
          </a:p>
          <a:p>
            <a:pPr lvl="1"/>
            <a:r>
              <a:rPr lang="fr-FR" sz="1400" dirty="0" err="1"/>
              <a:t>Ni</a:t>
            </a:r>
            <a:r>
              <a:rPr lang="fr-FR" sz="1400" baseline="-25000" dirty="0" err="1"/>
              <a:t>eq</a:t>
            </a:r>
            <a:r>
              <a:rPr lang="fr-FR" sz="1400" dirty="0"/>
              <a:t> = 0,5xCr</a:t>
            </a:r>
            <a:r>
              <a:rPr lang="fr-FR" sz="1400" baseline="-25000" dirty="0"/>
              <a:t>eq </a:t>
            </a:r>
            <a:r>
              <a:rPr lang="fr-FR" sz="1400" dirty="0"/>
              <a:t>- 2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FR" sz="1400" dirty="0"/>
              <a:t>Traitement thermique :</a:t>
            </a:r>
          </a:p>
          <a:p>
            <a:pPr lvl="1"/>
            <a:r>
              <a:rPr lang="fr-FR" sz="1400" dirty="0"/>
              <a:t>Austénitisation à température  : 1000-1150 °C </a:t>
            </a:r>
          </a:p>
          <a:p>
            <a:pPr marL="360363" lvl="1" indent="0">
              <a:buNone/>
            </a:pPr>
            <a:r>
              <a:rPr lang="fr-FR" sz="1400" dirty="0"/>
              <a:t>    (coexistence ferrite delta et austénite)</a:t>
            </a:r>
          </a:p>
          <a:p>
            <a:pPr lvl="1"/>
            <a:r>
              <a:rPr lang="fr-FR" sz="1400" dirty="0"/>
              <a:t>Refroidissement rapide (hypertrempe)</a:t>
            </a:r>
          </a:p>
        </p:txBody>
      </p:sp>
      <p:sp>
        <p:nvSpPr>
          <p:cNvPr id="10" name="Titre 2"/>
          <p:cNvSpPr txBox="1">
            <a:spLocks/>
          </p:cNvSpPr>
          <p:nvPr/>
        </p:nvSpPr>
        <p:spPr bwMode="auto">
          <a:xfrm>
            <a:off x="49843" y="0"/>
            <a:ext cx="711444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fr-FR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3. Les Aciers Duplex : Définition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887" y="4374431"/>
            <a:ext cx="2659941" cy="156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887" y="2019075"/>
            <a:ext cx="2659941" cy="161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914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65083" y="1105637"/>
            <a:ext cx="8378025" cy="4320480"/>
          </a:xfrm>
        </p:spPr>
        <p:txBody>
          <a:bodyPr/>
          <a:lstStyle/>
          <a:p>
            <a:pPr marL="0" lvl="2" indent="0">
              <a:buClr>
                <a:schemeClr val="accent1"/>
              </a:buClr>
              <a:buNone/>
            </a:pPr>
            <a:r>
              <a:rPr lang="fr-FR" sz="1400" dirty="0"/>
              <a:t>Caractéristiques :</a:t>
            </a:r>
          </a:p>
          <a:p>
            <a:pPr marL="0" lvl="2" indent="0">
              <a:buClr>
                <a:schemeClr val="accent1"/>
              </a:buClr>
              <a:buNone/>
            </a:pPr>
            <a:endParaRPr lang="fr-FR" sz="1400" dirty="0"/>
          </a:p>
          <a:p>
            <a:pPr marL="0" lvl="2" indent="0">
              <a:buClr>
                <a:schemeClr val="accent1"/>
              </a:buClr>
              <a:buNone/>
            </a:pPr>
            <a:r>
              <a:rPr lang="fr-FR" sz="1400" dirty="0">
                <a:solidFill>
                  <a:schemeClr val="tx1"/>
                </a:solidFill>
              </a:rPr>
              <a:t>Excellente résistance à la corrosion intergranulaire et par </a:t>
            </a:r>
            <a:r>
              <a:rPr lang="fr-FR" sz="1400" dirty="0" err="1">
                <a:solidFill>
                  <a:schemeClr val="tx1"/>
                </a:solidFill>
              </a:rPr>
              <a:t>piqûration</a:t>
            </a:r>
            <a:r>
              <a:rPr lang="fr-FR" sz="1400" dirty="0">
                <a:solidFill>
                  <a:schemeClr val="tx1"/>
                </a:solidFill>
              </a:rPr>
              <a:t>.</a:t>
            </a:r>
          </a:p>
          <a:p>
            <a:pPr marL="0" lvl="2" indent="0">
              <a:buClr>
                <a:schemeClr val="accent1"/>
              </a:buClr>
              <a:buNone/>
            </a:pPr>
            <a:r>
              <a:rPr lang="fr-FR" sz="1400" dirty="0">
                <a:solidFill>
                  <a:schemeClr val="tx1"/>
                </a:solidFill>
              </a:rPr>
              <a:t> </a:t>
            </a:r>
            <a:endParaRPr lang="fr-FR" sz="1400" dirty="0"/>
          </a:p>
          <a:p>
            <a:pPr marL="0" indent="0">
              <a:buNone/>
            </a:pPr>
            <a:r>
              <a:rPr lang="fr-FR" sz="1400" dirty="0">
                <a:solidFill>
                  <a:schemeClr val="tx1"/>
                </a:solidFill>
              </a:rPr>
              <a:t>PREN (</a:t>
            </a:r>
            <a:r>
              <a:rPr lang="fr-FR" sz="1400" dirty="0" err="1">
                <a:solidFill>
                  <a:schemeClr val="tx1"/>
                </a:solidFill>
              </a:rPr>
              <a:t>Pitting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err="1">
                <a:solidFill>
                  <a:schemeClr val="tx1"/>
                </a:solidFill>
              </a:rPr>
              <a:t>Resistance</a:t>
            </a:r>
            <a:r>
              <a:rPr lang="fr-FR" sz="1400" dirty="0">
                <a:solidFill>
                  <a:schemeClr val="tx1"/>
                </a:solidFill>
              </a:rPr>
              <a:t> Equivalent </a:t>
            </a:r>
            <a:r>
              <a:rPr lang="fr-FR" sz="1400" dirty="0" err="1">
                <a:solidFill>
                  <a:schemeClr val="tx1"/>
                </a:solidFill>
              </a:rPr>
              <a:t>Number</a:t>
            </a:r>
            <a:r>
              <a:rPr lang="fr-FR" sz="1400" dirty="0">
                <a:solidFill>
                  <a:schemeClr val="tx1"/>
                </a:solidFill>
              </a:rPr>
              <a:t>) plus élevé que les aciers austénitiques </a:t>
            </a:r>
            <a:r>
              <a:rPr lang="el-GR" sz="1400" dirty="0">
                <a:solidFill>
                  <a:schemeClr val="tx1"/>
                </a:solidFill>
              </a:rPr>
              <a:t>γ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fr-FR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1400" dirty="0"/>
              <a:t>PREN = %Cr + 3.3x(%Mo + 0.5x%W ) + 16x%N </a:t>
            </a:r>
            <a:r>
              <a:rPr lang="fr-FR" sz="1000" dirty="0">
                <a:solidFill>
                  <a:schemeClr val="tx1"/>
                </a:solidFill>
              </a:rPr>
              <a:t>(jusqu’à 30% N suivant les formules)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1400" dirty="0">
                <a:solidFill>
                  <a:schemeClr val="tx1"/>
                </a:solidFill>
              </a:rPr>
              <a:t>Propriétés mécaniques plus élevées que les aciers austénitiques </a:t>
            </a:r>
            <a:r>
              <a:rPr lang="el-GR" sz="1400" dirty="0">
                <a:solidFill>
                  <a:schemeClr val="tx1"/>
                </a:solidFill>
              </a:rPr>
              <a:t>γ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0" name="Titre 2"/>
          <p:cNvSpPr txBox="1">
            <a:spLocks/>
          </p:cNvSpPr>
          <p:nvPr/>
        </p:nvSpPr>
        <p:spPr bwMode="auto">
          <a:xfrm>
            <a:off x="165083" y="78377"/>
            <a:ext cx="65881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fr-FR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3. Les Aciers Duplex : </a:t>
            </a:r>
            <a:r>
              <a:rPr lang="fr-FR" sz="2000" b="1" kern="0" dirty="0"/>
              <a:t>Caractéristiques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770800"/>
              </p:ext>
            </p:extLst>
          </p:nvPr>
        </p:nvGraphicFramePr>
        <p:xfrm>
          <a:off x="600892" y="3164066"/>
          <a:ext cx="30969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/>
                        <a:t>Ferritique</a:t>
                      </a:r>
                      <a:r>
                        <a:rPr lang="fr-FR" sz="1400" dirty="0"/>
                        <a:t>  (ex : 430)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16-18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Austénitique (ex : 316L)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28/30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Duplex (ex :</a:t>
                      </a:r>
                      <a:r>
                        <a:rPr lang="fr-FR" sz="1400" baseline="0" dirty="0"/>
                        <a:t> </a:t>
                      </a:r>
                      <a:r>
                        <a:rPr lang="fr-FR" sz="1400" dirty="0"/>
                        <a:t>2205)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34/35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Super Duplex (ex: 2507)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&gt; 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Hyper</a:t>
                      </a:r>
                      <a:r>
                        <a:rPr lang="fr-FR" sz="1400" baseline="0" dirty="0"/>
                        <a:t> D</a:t>
                      </a:r>
                      <a:r>
                        <a:rPr lang="fr-FR" sz="1400" dirty="0"/>
                        <a:t>uplex (S32707)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&gt; 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893511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genia">
  <a:themeElements>
    <a:clrScheme name="presentation-telemecanique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resentation-telemecaniq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-telemecanique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telemecanique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telemecanique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telemecanique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telemecanique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 Technogenia  14-03-19">
  <a:themeElements>
    <a:clrScheme name="presentation-telemecanique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resentation-telemecaniq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-telemecanique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telemecanique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telemecanique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telemecanique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telemecanique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Technogenia</Template>
  <TotalTime>5902</TotalTime>
  <Words>2477</Words>
  <Application>Microsoft Office PowerPoint</Application>
  <PresentationFormat>Affichage à l'écran (4:3)</PresentationFormat>
  <Paragraphs>994</Paragraphs>
  <Slides>26</Slides>
  <Notes>8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4" baseType="lpstr">
      <vt:lpstr>Arial</vt:lpstr>
      <vt:lpstr>Calibri</vt:lpstr>
      <vt:lpstr>Dosis SemiBold</vt:lpstr>
      <vt:lpstr>Times New Roman</vt:lpstr>
      <vt:lpstr>Wingdings</vt:lpstr>
      <vt:lpstr>Technogenia</vt:lpstr>
      <vt:lpstr>Presentation Technogenia  14-03-19</vt:lpstr>
      <vt:lpstr>Image</vt:lpstr>
      <vt:lpstr>CEM - Revêtement sur aciers inoxydables – session 2</vt:lpstr>
      <vt:lpstr>CEM - Revêtement sur aciers inoxydables – session 2</vt:lpstr>
      <vt:lpstr>CEM - Revêtement sur aciers inoxydables – session 2</vt:lpstr>
      <vt:lpstr>Sommaire</vt:lpstr>
      <vt:lpstr>1. Principe du rechargement Laser</vt:lpstr>
      <vt:lpstr>Présentation PowerPoint</vt:lpstr>
      <vt:lpstr>2. Spécificités du rechargement laser DED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8. Applications industrielles sur duplex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Schneider Electric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Jean-Marc Staerck</dc:creator>
  <cp:lastModifiedBy>Zoe ROULON</cp:lastModifiedBy>
  <cp:revision>412</cp:revision>
  <cp:lastPrinted>2021-06-15T06:00:32Z</cp:lastPrinted>
  <dcterms:created xsi:type="dcterms:W3CDTF">2008-12-18T13:04:39Z</dcterms:created>
  <dcterms:modified xsi:type="dcterms:W3CDTF">2021-06-18T09:25:59Z</dcterms:modified>
</cp:coreProperties>
</file>