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4"/>
    <p:sldMasterId id="2147483661" r:id="rId5"/>
    <p:sldMasterId id="2147483731" r:id="rId6"/>
  </p:sldMasterIdLst>
  <p:notesMasterIdLst>
    <p:notesMasterId r:id="rId16"/>
  </p:notesMasterIdLst>
  <p:handoutMasterIdLst>
    <p:handoutMasterId r:id="rId17"/>
  </p:handoutMasterIdLst>
  <p:sldIdLst>
    <p:sldId id="334" r:id="rId7"/>
    <p:sldId id="358" r:id="rId8"/>
    <p:sldId id="404" r:id="rId9"/>
    <p:sldId id="346" r:id="rId10"/>
    <p:sldId id="398" r:id="rId11"/>
    <p:sldId id="403" r:id="rId12"/>
    <p:sldId id="405" r:id="rId13"/>
    <p:sldId id="386" r:id="rId14"/>
    <p:sldId id="396" r:id="rId15"/>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784D758A-B0A8-420E-A318-5E58B3AAB7A8}">
          <p14:sldIdLst>
            <p14:sldId id="334"/>
            <p14:sldId id="358"/>
            <p14:sldId id="404"/>
            <p14:sldId id="346"/>
            <p14:sldId id="398"/>
            <p14:sldId id="403"/>
            <p14:sldId id="405"/>
            <p14:sldId id="386"/>
            <p14:sldId id="396"/>
          </p14:sldIdLst>
        </p14:section>
        <p14:section name="Section sans titre" id="{F492DF6E-2BE0-42ED-AEF6-716C2D8EB90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riel benoit" initials="g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92" autoAdjust="0"/>
    <p:restoredTop sz="86320" autoAdjust="0"/>
  </p:normalViewPr>
  <p:slideViewPr>
    <p:cSldViewPr>
      <p:cViewPr varScale="1">
        <p:scale>
          <a:sx n="108" d="100"/>
          <a:sy n="108" d="100"/>
        </p:scale>
        <p:origin x="1596" y="102"/>
      </p:cViewPr>
      <p:guideLst>
        <p:guide orient="horz" pos="2160"/>
        <p:guide pos="2880"/>
      </p:guideLst>
    </p:cSldViewPr>
  </p:slideViewPr>
  <p:outlineViewPr>
    <p:cViewPr>
      <p:scale>
        <a:sx n="33" d="100"/>
        <a:sy n="33" d="100"/>
      </p:scale>
      <p:origin x="264" y="146947"/>
    </p:cViewPr>
  </p:outlineViewPr>
  <p:notesTextViewPr>
    <p:cViewPr>
      <p:scale>
        <a:sx n="100" d="100"/>
        <a:sy n="100" d="100"/>
      </p:scale>
      <p:origin x="0" y="0"/>
    </p:cViewPr>
  </p:notesTextViewPr>
  <p:sorterViewPr>
    <p:cViewPr>
      <p:scale>
        <a:sx n="100" d="100"/>
        <a:sy n="100" d="100"/>
      </p:scale>
      <p:origin x="0" y="12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76363" cy="511731"/>
          </a:xfrm>
          <a:prstGeom prst="rect">
            <a:avLst/>
          </a:prstGeom>
        </p:spPr>
        <p:txBody>
          <a:bodyPr vert="horz" lIns="96241" tIns="48120" rIns="96241" bIns="48120" rtlCol="0"/>
          <a:lstStyle>
            <a:lvl1pPr algn="l">
              <a:defRPr sz="1300"/>
            </a:lvl1pPr>
          </a:lstStyle>
          <a:p>
            <a:endParaRPr lang="en-US"/>
          </a:p>
        </p:txBody>
      </p:sp>
      <p:sp>
        <p:nvSpPr>
          <p:cNvPr id="3" name="Date Placeholder 2"/>
          <p:cNvSpPr>
            <a:spLocks noGrp="1"/>
          </p:cNvSpPr>
          <p:nvPr>
            <p:ph type="dt" sz="quarter" idx="1"/>
          </p:nvPr>
        </p:nvSpPr>
        <p:spPr>
          <a:xfrm>
            <a:off x="4021294" y="2"/>
            <a:ext cx="3076363" cy="511731"/>
          </a:xfrm>
          <a:prstGeom prst="rect">
            <a:avLst/>
          </a:prstGeom>
        </p:spPr>
        <p:txBody>
          <a:bodyPr vert="horz" lIns="96241" tIns="48120" rIns="96241" bIns="48120" rtlCol="0"/>
          <a:lstStyle>
            <a:lvl1pPr algn="r">
              <a:defRPr sz="1300"/>
            </a:lvl1pPr>
          </a:lstStyle>
          <a:p>
            <a:fld id="{547F5CFD-2652-4787-B9CB-66F6C6670582}" type="datetimeFigureOut">
              <a:rPr lang="en-US" smtClean="0"/>
              <a:pPr/>
              <a:t>10/7/2024</a:t>
            </a:fld>
            <a:endParaRPr lang="en-US"/>
          </a:p>
        </p:txBody>
      </p:sp>
      <p:sp>
        <p:nvSpPr>
          <p:cNvPr id="4" name="Footer Placeholder 3"/>
          <p:cNvSpPr>
            <a:spLocks noGrp="1"/>
          </p:cNvSpPr>
          <p:nvPr>
            <p:ph type="ftr" sz="quarter" idx="2"/>
          </p:nvPr>
        </p:nvSpPr>
        <p:spPr>
          <a:xfrm>
            <a:off x="1" y="9721108"/>
            <a:ext cx="3076363" cy="511731"/>
          </a:xfrm>
          <a:prstGeom prst="rect">
            <a:avLst/>
          </a:prstGeom>
        </p:spPr>
        <p:txBody>
          <a:bodyPr vert="horz" lIns="96241" tIns="48120" rIns="96241" bIns="48120" rtlCol="0" anchor="b"/>
          <a:lstStyle>
            <a:lvl1pPr algn="l">
              <a:defRPr sz="1300"/>
            </a:lvl1pPr>
          </a:lstStyle>
          <a:p>
            <a:r>
              <a:rPr lang="en-US"/>
              <a:t>CONFIDENTIAL</a:t>
            </a:r>
          </a:p>
        </p:txBody>
      </p:sp>
      <p:sp>
        <p:nvSpPr>
          <p:cNvPr id="5" name="Slide Number Placeholder 4"/>
          <p:cNvSpPr>
            <a:spLocks noGrp="1"/>
          </p:cNvSpPr>
          <p:nvPr>
            <p:ph type="sldNum" sz="quarter" idx="3"/>
          </p:nvPr>
        </p:nvSpPr>
        <p:spPr>
          <a:xfrm>
            <a:off x="4021294" y="9721108"/>
            <a:ext cx="3076363" cy="511731"/>
          </a:xfrm>
          <a:prstGeom prst="rect">
            <a:avLst/>
          </a:prstGeom>
        </p:spPr>
        <p:txBody>
          <a:bodyPr vert="horz" lIns="96241" tIns="48120" rIns="96241" bIns="48120" rtlCol="0" anchor="b"/>
          <a:lstStyle>
            <a:lvl1pPr algn="r">
              <a:defRPr sz="1300"/>
            </a:lvl1pPr>
          </a:lstStyle>
          <a:p>
            <a:fld id="{653C93BB-9E81-4A44-8905-21000FFB5B08}" type="slidenum">
              <a:rPr lang="en-US" smtClean="0"/>
              <a:pPr/>
              <a:t>‹N°›</a:t>
            </a:fld>
            <a:endParaRPr lang="en-US"/>
          </a:p>
        </p:txBody>
      </p:sp>
    </p:spTree>
    <p:extLst>
      <p:ext uri="{BB962C8B-B14F-4D97-AF65-F5344CB8AC3E}">
        <p14:creationId xmlns:p14="http://schemas.microsoft.com/office/powerpoint/2010/main" val="113198247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76363" cy="511731"/>
          </a:xfrm>
          <a:prstGeom prst="rect">
            <a:avLst/>
          </a:prstGeom>
        </p:spPr>
        <p:txBody>
          <a:bodyPr vert="horz" lIns="96241" tIns="48120" rIns="96241" bIns="48120" rtlCol="0"/>
          <a:lstStyle>
            <a:lvl1pPr algn="l">
              <a:defRPr sz="1300"/>
            </a:lvl1pPr>
          </a:lstStyle>
          <a:p>
            <a:endParaRPr lang="en-US"/>
          </a:p>
        </p:txBody>
      </p:sp>
      <p:sp>
        <p:nvSpPr>
          <p:cNvPr id="3" name="Date Placeholder 2"/>
          <p:cNvSpPr>
            <a:spLocks noGrp="1"/>
          </p:cNvSpPr>
          <p:nvPr>
            <p:ph type="dt" idx="1"/>
          </p:nvPr>
        </p:nvSpPr>
        <p:spPr>
          <a:xfrm>
            <a:off x="4021294" y="2"/>
            <a:ext cx="3076363" cy="511731"/>
          </a:xfrm>
          <a:prstGeom prst="rect">
            <a:avLst/>
          </a:prstGeom>
        </p:spPr>
        <p:txBody>
          <a:bodyPr vert="horz" lIns="96241" tIns="48120" rIns="96241" bIns="48120" rtlCol="0"/>
          <a:lstStyle>
            <a:lvl1pPr algn="r">
              <a:defRPr sz="1300"/>
            </a:lvl1pPr>
          </a:lstStyle>
          <a:p>
            <a:fld id="{BFA504EC-44BF-4AA6-AA4E-78BF49E80EC1}" type="datetimeFigureOut">
              <a:rPr lang="en-US" smtClean="0"/>
              <a:pPr/>
              <a:t>10/7/2024</a:t>
            </a:fld>
            <a:endParaRPr lang="en-US"/>
          </a:p>
        </p:txBody>
      </p:sp>
      <p:sp>
        <p:nvSpPr>
          <p:cNvPr id="4" name="Slide Image Placehold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6241" tIns="48120" rIns="96241" bIns="48120"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6241" tIns="48120" rIns="96241" bIns="481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721108"/>
            <a:ext cx="3076363" cy="511731"/>
          </a:xfrm>
          <a:prstGeom prst="rect">
            <a:avLst/>
          </a:prstGeom>
        </p:spPr>
        <p:txBody>
          <a:bodyPr vert="horz" lIns="96241" tIns="48120" rIns="96241" bIns="48120" rtlCol="0" anchor="b"/>
          <a:lstStyle>
            <a:lvl1pPr algn="l">
              <a:defRPr sz="1300"/>
            </a:lvl1pPr>
          </a:lstStyle>
          <a:p>
            <a:r>
              <a:rPr lang="en-US"/>
              <a:t>CONFIDENTIAL</a:t>
            </a:r>
          </a:p>
        </p:txBody>
      </p:sp>
      <p:sp>
        <p:nvSpPr>
          <p:cNvPr id="7" name="Slide Number Placeholder 6"/>
          <p:cNvSpPr>
            <a:spLocks noGrp="1"/>
          </p:cNvSpPr>
          <p:nvPr>
            <p:ph type="sldNum" sz="quarter" idx="5"/>
          </p:nvPr>
        </p:nvSpPr>
        <p:spPr>
          <a:xfrm>
            <a:off x="4021294" y="9721108"/>
            <a:ext cx="3076363" cy="511731"/>
          </a:xfrm>
          <a:prstGeom prst="rect">
            <a:avLst/>
          </a:prstGeom>
        </p:spPr>
        <p:txBody>
          <a:bodyPr vert="horz" lIns="96241" tIns="48120" rIns="96241" bIns="48120" rtlCol="0" anchor="b"/>
          <a:lstStyle>
            <a:lvl1pPr algn="r">
              <a:defRPr sz="1300"/>
            </a:lvl1pPr>
          </a:lstStyle>
          <a:p>
            <a:fld id="{967DFC28-7298-4F71-9F97-8D36B376D0A8}" type="slidenum">
              <a:rPr lang="en-US" smtClean="0"/>
              <a:pPr/>
              <a:t>‹N°›</a:t>
            </a:fld>
            <a:endParaRPr lang="en-US"/>
          </a:p>
        </p:txBody>
      </p:sp>
    </p:spTree>
    <p:extLst>
      <p:ext uri="{BB962C8B-B14F-4D97-AF65-F5344CB8AC3E}">
        <p14:creationId xmlns:p14="http://schemas.microsoft.com/office/powerpoint/2010/main" val="397788385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Line 8"/>
          <p:cNvSpPr>
            <a:spLocks noChangeShapeType="1"/>
          </p:cNvSpPr>
          <p:nvPr/>
        </p:nvSpPr>
        <p:spPr bwMode="auto">
          <a:xfrm flipV="1">
            <a:off x="0" y="838200"/>
            <a:ext cx="914400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wrap="none" anchor="ctr"/>
          <a:lstStyle/>
          <a:p>
            <a:pPr fontAlgn="base">
              <a:spcBef>
                <a:spcPct val="0"/>
              </a:spcBef>
              <a:spcAft>
                <a:spcPct val="0"/>
              </a:spcAft>
              <a:defRPr/>
            </a:pPr>
            <a:endParaRPr lang="en-US">
              <a:solidFill>
                <a:srgbClr val="000000"/>
              </a:solidFill>
            </a:endParaRPr>
          </a:p>
        </p:txBody>
      </p:sp>
      <p:sp>
        <p:nvSpPr>
          <p:cNvPr id="5" name="Line 8"/>
          <p:cNvSpPr>
            <a:spLocks noChangeShapeType="1"/>
          </p:cNvSpPr>
          <p:nvPr/>
        </p:nvSpPr>
        <p:spPr bwMode="auto">
          <a:xfrm flipV="1">
            <a:off x="0" y="6165850"/>
            <a:ext cx="914400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wrap="none" anchor="ctr"/>
          <a:lstStyle/>
          <a:p>
            <a:pPr fontAlgn="base">
              <a:spcBef>
                <a:spcPct val="0"/>
              </a:spcBef>
              <a:spcAft>
                <a:spcPct val="0"/>
              </a:spcAft>
              <a:defRPr/>
            </a:pPr>
            <a:endParaRPr lang="en-US">
              <a:solidFill>
                <a:srgbClr val="000000"/>
              </a:solidFill>
            </a:endParaRPr>
          </a:p>
        </p:txBody>
      </p:sp>
      <p:sp>
        <p:nvSpPr>
          <p:cNvPr id="2" name="Titre 1"/>
          <p:cNvSpPr>
            <a:spLocks noGrp="1"/>
          </p:cNvSpPr>
          <p:nvPr>
            <p:ph type="title"/>
          </p:nvPr>
        </p:nvSpPr>
        <p:spPr>
          <a:xfrm>
            <a:off x="360140" y="1"/>
            <a:ext cx="6588125" cy="758825"/>
          </a:xfrm>
        </p:spPr>
        <p:txBody>
          <a:bodyPr/>
          <a:lstStyle>
            <a:lvl1pPr algn="l">
              <a:defRPr b="0"/>
            </a:lvl1pPr>
          </a:lstStyle>
          <a:p>
            <a:r>
              <a:rPr lang="fr-FR"/>
              <a:t>Modifiez le style du titre</a:t>
            </a:r>
            <a:endParaRPr lang="fr-FR" dirty="0"/>
          </a:p>
        </p:txBody>
      </p:sp>
      <p:sp>
        <p:nvSpPr>
          <p:cNvPr id="3" name="Espace réservé du contenu 2"/>
          <p:cNvSpPr>
            <a:spLocks noGrp="1"/>
          </p:cNvSpPr>
          <p:nvPr>
            <p:ph idx="1"/>
          </p:nvPr>
        </p:nvSpPr>
        <p:spPr>
          <a:xfrm>
            <a:off x="539552" y="1340768"/>
            <a:ext cx="6624736" cy="432048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Line 8"/>
          <p:cNvSpPr>
            <a:spLocks noChangeShapeType="1"/>
          </p:cNvSpPr>
          <p:nvPr userDrawn="1"/>
        </p:nvSpPr>
        <p:spPr bwMode="auto">
          <a:xfrm flipV="1">
            <a:off x="0" y="838200"/>
            <a:ext cx="914400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wrap="none" anchor="ctr"/>
          <a:lstStyle/>
          <a:p>
            <a:pPr fontAlgn="base">
              <a:spcBef>
                <a:spcPct val="0"/>
              </a:spcBef>
              <a:spcAft>
                <a:spcPct val="0"/>
              </a:spcAft>
              <a:defRPr/>
            </a:pPr>
            <a:endParaRPr lang="en-US">
              <a:solidFill>
                <a:srgbClr val="000000"/>
              </a:solidFill>
            </a:endParaRPr>
          </a:p>
        </p:txBody>
      </p:sp>
      <p:sp>
        <p:nvSpPr>
          <p:cNvPr id="7" name="Line 8"/>
          <p:cNvSpPr>
            <a:spLocks noChangeShapeType="1"/>
          </p:cNvSpPr>
          <p:nvPr userDrawn="1"/>
        </p:nvSpPr>
        <p:spPr bwMode="auto">
          <a:xfrm flipV="1">
            <a:off x="0" y="6165850"/>
            <a:ext cx="914400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wrap="none" anchor="ctr"/>
          <a:lstStyle/>
          <a:p>
            <a:pPr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val="1630199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D565A64-6124-44D6-A380-0ADB3B44DB4D}" type="slidenum">
              <a:rPr lang="fr-FR" smtClean="0"/>
              <a:t>‹N°›</a:t>
            </a:fld>
            <a:endParaRPr lang="fr-FR"/>
          </a:p>
        </p:txBody>
      </p:sp>
    </p:spTree>
    <p:extLst>
      <p:ext uri="{BB962C8B-B14F-4D97-AF65-F5344CB8AC3E}">
        <p14:creationId xmlns:p14="http://schemas.microsoft.com/office/powerpoint/2010/main" val="403937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565A64-6124-44D6-A380-0ADB3B44DB4D}" type="slidenum">
              <a:rPr lang="fr-FR" smtClean="0"/>
              <a:t>‹N°›</a:t>
            </a:fld>
            <a:endParaRPr lang="fr-FR"/>
          </a:p>
        </p:txBody>
      </p:sp>
    </p:spTree>
    <p:extLst>
      <p:ext uri="{BB962C8B-B14F-4D97-AF65-F5344CB8AC3E}">
        <p14:creationId xmlns:p14="http://schemas.microsoft.com/office/powerpoint/2010/main" val="3567700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565A64-6124-44D6-A380-0ADB3B44DB4D}" type="slidenum">
              <a:rPr lang="fr-FR" smtClean="0"/>
              <a:t>‹N°›</a:t>
            </a:fld>
            <a:endParaRPr lang="fr-FR"/>
          </a:p>
        </p:txBody>
      </p:sp>
    </p:spTree>
    <p:extLst>
      <p:ext uri="{BB962C8B-B14F-4D97-AF65-F5344CB8AC3E}">
        <p14:creationId xmlns:p14="http://schemas.microsoft.com/office/powerpoint/2010/main" val="3336258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565A64-6124-44D6-A380-0ADB3B44DB4D}" type="slidenum">
              <a:rPr lang="fr-FR" smtClean="0"/>
              <a:t>‹N°›</a:t>
            </a:fld>
            <a:endParaRPr lang="fr-FR"/>
          </a:p>
        </p:txBody>
      </p:sp>
    </p:spTree>
    <p:extLst>
      <p:ext uri="{BB962C8B-B14F-4D97-AF65-F5344CB8AC3E}">
        <p14:creationId xmlns:p14="http://schemas.microsoft.com/office/powerpoint/2010/main" val="1421819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365125"/>
            <a:ext cx="5762625"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565A64-6124-44D6-A380-0ADB3B44DB4D}" type="slidenum">
              <a:rPr lang="fr-FR" smtClean="0"/>
              <a:t>‹N°›</a:t>
            </a:fld>
            <a:endParaRPr lang="fr-FR"/>
          </a:p>
        </p:txBody>
      </p:sp>
    </p:spTree>
    <p:extLst>
      <p:ext uri="{BB962C8B-B14F-4D97-AF65-F5344CB8AC3E}">
        <p14:creationId xmlns:p14="http://schemas.microsoft.com/office/powerpoint/2010/main" val="1969943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Line 8"/>
          <p:cNvSpPr>
            <a:spLocks noChangeShapeType="1"/>
          </p:cNvSpPr>
          <p:nvPr/>
        </p:nvSpPr>
        <p:spPr bwMode="auto">
          <a:xfrm flipV="1">
            <a:off x="0" y="838200"/>
            <a:ext cx="914400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wrap="none" anchor="ctr"/>
          <a:lstStyle/>
          <a:p>
            <a:pPr fontAlgn="base">
              <a:spcBef>
                <a:spcPct val="0"/>
              </a:spcBef>
              <a:spcAft>
                <a:spcPct val="0"/>
              </a:spcAft>
              <a:defRPr/>
            </a:pPr>
            <a:endParaRPr lang="en-US">
              <a:solidFill>
                <a:srgbClr val="000000"/>
              </a:solidFill>
            </a:endParaRPr>
          </a:p>
        </p:txBody>
      </p:sp>
      <p:sp>
        <p:nvSpPr>
          <p:cNvPr id="5" name="Line 8"/>
          <p:cNvSpPr>
            <a:spLocks noChangeShapeType="1"/>
          </p:cNvSpPr>
          <p:nvPr/>
        </p:nvSpPr>
        <p:spPr bwMode="auto">
          <a:xfrm flipV="1">
            <a:off x="0" y="6165850"/>
            <a:ext cx="914400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wrap="none" anchor="ctr"/>
          <a:lstStyle/>
          <a:p>
            <a:pPr fontAlgn="base">
              <a:spcBef>
                <a:spcPct val="0"/>
              </a:spcBef>
              <a:spcAft>
                <a:spcPct val="0"/>
              </a:spcAft>
              <a:defRPr/>
            </a:pPr>
            <a:endParaRPr lang="en-US">
              <a:solidFill>
                <a:srgbClr val="000000"/>
              </a:solidFill>
            </a:endParaRPr>
          </a:p>
        </p:txBody>
      </p:sp>
      <p:sp>
        <p:nvSpPr>
          <p:cNvPr id="2" name="Titre 1"/>
          <p:cNvSpPr>
            <a:spLocks noGrp="1"/>
          </p:cNvSpPr>
          <p:nvPr>
            <p:ph type="title"/>
          </p:nvPr>
        </p:nvSpPr>
        <p:spPr>
          <a:xfrm>
            <a:off x="360142" y="4"/>
            <a:ext cx="6588125" cy="758825"/>
          </a:xfrm>
        </p:spPr>
        <p:txBody>
          <a:bodyPr/>
          <a:lstStyle>
            <a:lvl1pPr algn="l">
              <a:defRPr b="0"/>
            </a:lvl1pPr>
          </a:lstStyle>
          <a:p>
            <a:r>
              <a:rPr lang="fr-FR"/>
              <a:t>Modifiez le style du titre</a:t>
            </a:r>
            <a:endParaRPr lang="fr-FR" dirty="0"/>
          </a:p>
        </p:txBody>
      </p:sp>
      <p:sp>
        <p:nvSpPr>
          <p:cNvPr id="3" name="Espace réservé du contenu 2"/>
          <p:cNvSpPr>
            <a:spLocks noGrp="1"/>
          </p:cNvSpPr>
          <p:nvPr>
            <p:ph idx="1"/>
          </p:nvPr>
        </p:nvSpPr>
        <p:spPr>
          <a:xfrm>
            <a:off x="539553" y="1340768"/>
            <a:ext cx="6624736" cy="432048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Line 8"/>
          <p:cNvSpPr>
            <a:spLocks noChangeShapeType="1"/>
          </p:cNvSpPr>
          <p:nvPr userDrawn="1"/>
        </p:nvSpPr>
        <p:spPr bwMode="auto">
          <a:xfrm flipV="1">
            <a:off x="0" y="838200"/>
            <a:ext cx="914400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wrap="none" anchor="ctr"/>
          <a:lstStyle/>
          <a:p>
            <a:pPr fontAlgn="base">
              <a:spcBef>
                <a:spcPct val="0"/>
              </a:spcBef>
              <a:spcAft>
                <a:spcPct val="0"/>
              </a:spcAft>
              <a:defRPr/>
            </a:pPr>
            <a:endParaRPr lang="en-US">
              <a:solidFill>
                <a:srgbClr val="000000"/>
              </a:solidFill>
            </a:endParaRPr>
          </a:p>
        </p:txBody>
      </p:sp>
      <p:sp>
        <p:nvSpPr>
          <p:cNvPr id="7" name="Line 8"/>
          <p:cNvSpPr>
            <a:spLocks noChangeShapeType="1"/>
          </p:cNvSpPr>
          <p:nvPr userDrawn="1"/>
        </p:nvSpPr>
        <p:spPr bwMode="auto">
          <a:xfrm flipV="1">
            <a:off x="0" y="6165850"/>
            <a:ext cx="914400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wrap="none" anchor="ctr"/>
          <a:lstStyle/>
          <a:p>
            <a:pPr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val="2080599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457200" y="6356351"/>
            <a:ext cx="2133600" cy="365125"/>
          </a:xfrm>
          <a:prstGeom prst="rect">
            <a:avLst/>
          </a:prstGeom>
        </p:spPr>
        <p:txBody>
          <a:bodyPr/>
          <a:lstStyle/>
          <a:p>
            <a:fld id="{A8BD1577-8725-4148-A4DC-4AB64DBF6308}" type="datetimeFigureOut">
              <a:rPr lang="fr-FR" smtClean="0">
                <a:solidFill>
                  <a:srgbClr val="000000"/>
                </a:solidFill>
              </a:rPr>
              <a:pPr/>
              <a:t>07/10/2024</a:t>
            </a:fld>
            <a:endParaRPr lang="fr-FR">
              <a:solidFill>
                <a:srgbClr val="000000"/>
              </a:solidFill>
            </a:endParaRPr>
          </a:p>
        </p:txBody>
      </p:sp>
      <p:sp>
        <p:nvSpPr>
          <p:cNvPr id="5" name="Espace réservé du pied de page 4"/>
          <p:cNvSpPr>
            <a:spLocks noGrp="1"/>
          </p:cNvSpPr>
          <p:nvPr>
            <p:ph type="ftr" sz="quarter" idx="11"/>
          </p:nvPr>
        </p:nvSpPr>
        <p:spPr>
          <a:xfrm>
            <a:off x="3124200" y="6356351"/>
            <a:ext cx="2895600" cy="365125"/>
          </a:xfrm>
          <a:prstGeom prst="rect">
            <a:avLst/>
          </a:prstGeom>
        </p:spPr>
        <p:txBody>
          <a:bodyPr/>
          <a:lstStyle/>
          <a:p>
            <a:endParaRPr lang="fr-FR">
              <a:solidFill>
                <a:srgbClr val="000000"/>
              </a:solidFill>
            </a:endParaRPr>
          </a:p>
        </p:txBody>
      </p:sp>
      <p:sp>
        <p:nvSpPr>
          <p:cNvPr id="6" name="Espace réservé du numéro de diapositive 5"/>
          <p:cNvSpPr>
            <a:spLocks noGrp="1"/>
          </p:cNvSpPr>
          <p:nvPr>
            <p:ph type="sldNum" sz="quarter" idx="12"/>
          </p:nvPr>
        </p:nvSpPr>
        <p:spPr>
          <a:xfrm>
            <a:off x="6553200" y="6356351"/>
            <a:ext cx="2133600" cy="365125"/>
          </a:xfrm>
          <a:prstGeom prst="rect">
            <a:avLst/>
          </a:prstGeom>
        </p:spPr>
        <p:txBody>
          <a:bodyPr/>
          <a:lstStyle/>
          <a:p>
            <a:fld id="{5ED433B8-C150-4120-932E-FC8C437EF2A5}" type="slidenum">
              <a:rPr lang="fr-FR" smtClean="0">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1947751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re seul">
    <p:spTree>
      <p:nvGrpSpPr>
        <p:cNvPr id="1" name=""/>
        <p:cNvGrpSpPr/>
        <p:nvPr/>
      </p:nvGrpSpPr>
      <p:grpSpPr>
        <a:xfrm>
          <a:off x="0" y="0"/>
          <a:ext cx="0" cy="0"/>
          <a:chOff x="0" y="0"/>
          <a:chExt cx="0" cy="0"/>
        </a:xfrm>
      </p:grpSpPr>
      <p:sp>
        <p:nvSpPr>
          <p:cNvPr id="4" name="Line 8"/>
          <p:cNvSpPr>
            <a:spLocks noChangeShapeType="1"/>
          </p:cNvSpPr>
          <p:nvPr userDrawn="1"/>
        </p:nvSpPr>
        <p:spPr bwMode="auto">
          <a:xfrm flipV="1">
            <a:off x="0" y="838200"/>
            <a:ext cx="914400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wrap="none" anchor="ctr"/>
          <a:lstStyle/>
          <a:p>
            <a:pPr>
              <a:defRPr/>
            </a:pPr>
            <a:endParaRPr lang="en-US"/>
          </a:p>
        </p:txBody>
      </p:sp>
      <p:sp>
        <p:nvSpPr>
          <p:cNvPr id="5" name="Line 8"/>
          <p:cNvSpPr>
            <a:spLocks noChangeShapeType="1"/>
          </p:cNvSpPr>
          <p:nvPr userDrawn="1"/>
        </p:nvSpPr>
        <p:spPr bwMode="auto">
          <a:xfrm flipV="1">
            <a:off x="0" y="6165850"/>
            <a:ext cx="914400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wrap="none" anchor="ctr"/>
          <a:lstStyle/>
          <a:p>
            <a:pPr>
              <a:defRPr/>
            </a:pPr>
            <a:endParaRPr lang="en-US"/>
          </a:p>
        </p:txBody>
      </p:sp>
      <p:sp>
        <p:nvSpPr>
          <p:cNvPr id="6" name="Espace réservé du contenu 2"/>
          <p:cNvSpPr>
            <a:spLocks noGrp="1"/>
          </p:cNvSpPr>
          <p:nvPr>
            <p:ph idx="1"/>
          </p:nvPr>
        </p:nvSpPr>
        <p:spPr>
          <a:xfrm>
            <a:off x="539552" y="1340768"/>
            <a:ext cx="6624736" cy="432048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1"/>
          <p:cNvSpPr>
            <a:spLocks noGrp="1"/>
          </p:cNvSpPr>
          <p:nvPr>
            <p:ph type="title"/>
          </p:nvPr>
        </p:nvSpPr>
        <p:spPr>
          <a:xfrm>
            <a:off x="360140" y="1"/>
            <a:ext cx="6588125" cy="758825"/>
          </a:xfrm>
        </p:spPr>
        <p:txBody>
          <a:bodyPr/>
          <a:lstStyle>
            <a:lvl1pPr algn="l">
              <a:defRPr b="0"/>
            </a:lvl1pPr>
          </a:lstStyle>
          <a:p>
            <a:r>
              <a:rPr lang="fr-FR"/>
              <a:t>Modifiez le style du titre</a:t>
            </a:r>
            <a:endParaRPr lang="fr-FR" dirty="0"/>
          </a:p>
        </p:txBody>
      </p:sp>
    </p:spTree>
    <p:extLst>
      <p:ext uri="{BB962C8B-B14F-4D97-AF65-F5344CB8AC3E}">
        <p14:creationId xmlns:p14="http://schemas.microsoft.com/office/powerpoint/2010/main" val="293131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4_Titre seul">
    <p:spTree>
      <p:nvGrpSpPr>
        <p:cNvPr id="1" name=""/>
        <p:cNvGrpSpPr/>
        <p:nvPr/>
      </p:nvGrpSpPr>
      <p:grpSpPr>
        <a:xfrm>
          <a:off x="0" y="0"/>
          <a:ext cx="0" cy="0"/>
          <a:chOff x="0" y="0"/>
          <a:chExt cx="0" cy="0"/>
        </a:xfrm>
      </p:grpSpPr>
      <p:sp>
        <p:nvSpPr>
          <p:cNvPr id="4" name="Line 8"/>
          <p:cNvSpPr>
            <a:spLocks noChangeShapeType="1"/>
          </p:cNvSpPr>
          <p:nvPr userDrawn="1"/>
        </p:nvSpPr>
        <p:spPr bwMode="auto">
          <a:xfrm flipV="1">
            <a:off x="0" y="838200"/>
            <a:ext cx="914400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wrap="none" anchor="ctr"/>
          <a:lstStyle/>
          <a:p>
            <a:pPr>
              <a:defRPr/>
            </a:pPr>
            <a:endParaRPr lang="en-US"/>
          </a:p>
        </p:txBody>
      </p:sp>
      <p:sp>
        <p:nvSpPr>
          <p:cNvPr id="5" name="Line 8"/>
          <p:cNvSpPr>
            <a:spLocks noChangeShapeType="1"/>
          </p:cNvSpPr>
          <p:nvPr userDrawn="1"/>
        </p:nvSpPr>
        <p:spPr bwMode="auto">
          <a:xfrm flipV="1">
            <a:off x="0" y="6165850"/>
            <a:ext cx="914400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wrap="none" anchor="ctr"/>
          <a:lstStyle/>
          <a:p>
            <a:pPr>
              <a:defRPr/>
            </a:pPr>
            <a:endParaRPr lang="en-US"/>
          </a:p>
        </p:txBody>
      </p:sp>
      <p:sp>
        <p:nvSpPr>
          <p:cNvPr id="6" name="Espace réservé du contenu 2"/>
          <p:cNvSpPr>
            <a:spLocks noGrp="1"/>
          </p:cNvSpPr>
          <p:nvPr>
            <p:ph idx="1"/>
          </p:nvPr>
        </p:nvSpPr>
        <p:spPr>
          <a:xfrm>
            <a:off x="539552" y="1340768"/>
            <a:ext cx="6624736" cy="432048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 name="Titre 1">
            <a:extLst>
              <a:ext uri="{FF2B5EF4-FFF2-40B4-BE49-F238E27FC236}">
                <a16:creationId xmlns:a16="http://schemas.microsoft.com/office/drawing/2014/main" id="{F9F90624-271A-4754-AF85-3BE874A07D91}"/>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996736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565A64-6124-44D6-A380-0ADB3B44DB4D}" type="slidenum">
              <a:rPr lang="fr-FR" smtClean="0"/>
              <a:t>‹N°›</a:t>
            </a:fld>
            <a:endParaRPr lang="fr-FR"/>
          </a:p>
        </p:txBody>
      </p:sp>
    </p:spTree>
    <p:extLst>
      <p:ext uri="{BB962C8B-B14F-4D97-AF65-F5344CB8AC3E}">
        <p14:creationId xmlns:p14="http://schemas.microsoft.com/office/powerpoint/2010/main" val="216396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565A64-6124-44D6-A380-0ADB3B44DB4D}" type="slidenum">
              <a:rPr lang="fr-FR" smtClean="0"/>
              <a:t>‹N°›</a:t>
            </a:fld>
            <a:endParaRPr lang="fr-FR"/>
          </a:p>
        </p:txBody>
      </p:sp>
    </p:spTree>
    <p:extLst>
      <p:ext uri="{BB962C8B-B14F-4D97-AF65-F5344CB8AC3E}">
        <p14:creationId xmlns:p14="http://schemas.microsoft.com/office/powerpoint/2010/main" val="3899424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565A64-6124-44D6-A380-0ADB3B44DB4D}" type="slidenum">
              <a:rPr lang="fr-FR" smtClean="0"/>
              <a:t>‹N°›</a:t>
            </a:fld>
            <a:endParaRPr lang="fr-FR"/>
          </a:p>
        </p:txBody>
      </p:sp>
    </p:spTree>
    <p:extLst>
      <p:ext uri="{BB962C8B-B14F-4D97-AF65-F5344CB8AC3E}">
        <p14:creationId xmlns:p14="http://schemas.microsoft.com/office/powerpoint/2010/main" val="3872901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825625"/>
            <a:ext cx="386715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825625"/>
            <a:ext cx="386715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565A64-6124-44D6-A380-0ADB3B44DB4D}" type="slidenum">
              <a:rPr lang="fr-FR" smtClean="0"/>
              <a:t>‹N°›</a:t>
            </a:fld>
            <a:endParaRPr lang="fr-FR"/>
          </a:p>
        </p:txBody>
      </p:sp>
    </p:spTree>
    <p:extLst>
      <p:ext uri="{BB962C8B-B14F-4D97-AF65-F5344CB8AC3E}">
        <p14:creationId xmlns:p14="http://schemas.microsoft.com/office/powerpoint/2010/main" val="2607606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D565A64-6124-44D6-A380-0ADB3B44DB4D}" type="slidenum">
              <a:rPr lang="fr-FR" smtClean="0"/>
              <a:t>‹N°›</a:t>
            </a:fld>
            <a:endParaRPr lang="fr-FR"/>
          </a:p>
        </p:txBody>
      </p:sp>
    </p:spTree>
    <p:extLst>
      <p:ext uri="{BB962C8B-B14F-4D97-AF65-F5344CB8AC3E}">
        <p14:creationId xmlns:p14="http://schemas.microsoft.com/office/powerpoint/2010/main" val="820013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565A64-6124-44D6-A380-0ADB3B44DB4D}" type="slidenum">
              <a:rPr lang="fr-FR" smtClean="0"/>
              <a:t>‹N°›</a:t>
            </a:fld>
            <a:endParaRPr lang="fr-FR"/>
          </a:p>
        </p:txBody>
      </p:sp>
    </p:spTree>
    <p:extLst>
      <p:ext uri="{BB962C8B-B14F-4D97-AF65-F5344CB8AC3E}">
        <p14:creationId xmlns:p14="http://schemas.microsoft.com/office/powerpoint/2010/main" val="29564583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8604251" y="6599238"/>
            <a:ext cx="288925" cy="6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661988" eaLnBrk="0" fontAlgn="base" hangingPunct="0">
              <a:spcBef>
                <a:spcPct val="0"/>
              </a:spcBef>
              <a:spcAft>
                <a:spcPct val="0"/>
              </a:spcAft>
            </a:pPr>
            <a:fld id="{D5F7731E-748C-4910-8B3E-FAB8964BCD80}" type="slidenum">
              <a:rPr lang="fr-FR" sz="800">
                <a:solidFill>
                  <a:srgbClr val="626469"/>
                </a:solidFill>
              </a:rPr>
              <a:pPr defTabSz="661988" eaLnBrk="0" fontAlgn="base" hangingPunct="0">
                <a:spcBef>
                  <a:spcPct val="0"/>
                </a:spcBef>
                <a:spcAft>
                  <a:spcPct val="0"/>
                </a:spcAft>
              </a:pPr>
              <a:t>‹N°›</a:t>
            </a:fld>
            <a:endParaRPr lang="fr-FR" sz="800">
              <a:solidFill>
                <a:srgbClr val="626469"/>
              </a:solidFill>
            </a:endParaRPr>
          </a:p>
        </p:txBody>
      </p:sp>
      <p:sp>
        <p:nvSpPr>
          <p:cNvPr id="1027" name="Rectangle 4"/>
          <p:cNvSpPr>
            <a:spLocks noGrp="1" noChangeArrowheads="1"/>
          </p:cNvSpPr>
          <p:nvPr>
            <p:ph type="body" idx="1"/>
          </p:nvPr>
        </p:nvSpPr>
        <p:spPr bwMode="auto">
          <a:xfrm>
            <a:off x="1403351" y="3573464"/>
            <a:ext cx="6481763"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D1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8000" bIns="10800" numCol="1" anchor="t" anchorCtr="0" compatLnSpc="1">
            <a:prstTxWarp prst="textNoShape">
              <a:avLst/>
            </a:prstTxWarp>
          </a:bodyPr>
          <a:lstStyle/>
          <a:p>
            <a:pPr lvl="0"/>
            <a:r>
              <a:rPr lang="en-GB"/>
              <a:t>First level</a:t>
            </a:r>
          </a:p>
          <a:p>
            <a:pPr lvl="1"/>
            <a:r>
              <a:rPr lang="en-GB"/>
              <a:t>Second level</a:t>
            </a:r>
          </a:p>
          <a:p>
            <a:pPr lvl="2"/>
            <a:r>
              <a:rPr lang="en-GB"/>
              <a:t>Third level</a:t>
            </a:r>
          </a:p>
        </p:txBody>
      </p:sp>
      <p:sp>
        <p:nvSpPr>
          <p:cNvPr id="1028" name="Rectangle 5"/>
          <p:cNvSpPr>
            <a:spLocks noGrp="1" noChangeArrowheads="1"/>
          </p:cNvSpPr>
          <p:nvPr>
            <p:ph type="title"/>
          </p:nvPr>
        </p:nvSpPr>
        <p:spPr bwMode="auto">
          <a:xfrm>
            <a:off x="1258888" y="1773239"/>
            <a:ext cx="6588125"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800" rIns="0" bIns="10800" numCol="1" anchor="ctr" anchorCtr="0" compatLnSpc="1">
            <a:prstTxWarp prst="textNoShape">
              <a:avLst/>
            </a:prstTxWarp>
          </a:bodyPr>
          <a:lstStyle/>
          <a:p>
            <a:pPr lvl="0"/>
            <a:r>
              <a:rPr lang="en-GB"/>
              <a:t>Title</a:t>
            </a:r>
          </a:p>
        </p:txBody>
      </p:sp>
      <p:sp>
        <p:nvSpPr>
          <p:cNvPr id="1029" name="Rectangle 6"/>
          <p:cNvSpPr>
            <a:spLocks noChangeArrowheads="1"/>
          </p:cNvSpPr>
          <p:nvPr/>
        </p:nvSpPr>
        <p:spPr bwMode="auto">
          <a:xfrm>
            <a:off x="1042990" y="6577014"/>
            <a:ext cx="958596"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61988" eaLnBrk="0" fontAlgn="base" hangingPunct="0">
              <a:spcBef>
                <a:spcPct val="0"/>
              </a:spcBef>
              <a:spcAft>
                <a:spcPct val="0"/>
              </a:spcAft>
            </a:pPr>
            <a:r>
              <a:rPr lang="en-GB" sz="800" dirty="0" err="1">
                <a:solidFill>
                  <a:srgbClr val="626469"/>
                </a:solidFill>
              </a:rPr>
              <a:t>Technogenia</a:t>
            </a:r>
            <a:r>
              <a:rPr lang="en-GB" sz="800" dirty="0">
                <a:solidFill>
                  <a:srgbClr val="626469"/>
                </a:solidFill>
              </a:rPr>
              <a:t> – R&amp;D </a:t>
            </a:r>
          </a:p>
        </p:txBody>
      </p:sp>
      <p:pic>
        <p:nvPicPr>
          <p:cNvPr id="1030" name="Imag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5463" y="260351"/>
            <a:ext cx="21637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137129"/>
      </p:ext>
    </p:extLst>
  </p:cSld>
  <p:clrMap bg1="lt1" tx1="dk1" bg2="lt2" tx2="dk2" accent1="accent1" accent2="accent2" accent3="accent3" accent4="accent4" accent5="accent5" accent6="accent6" hlink="hlink" folHlink="folHlink"/>
  <p:sldLayoutIdLst>
    <p:sldLayoutId id="2147483726" r:id="rId1"/>
    <p:sldLayoutId id="2147483729" r:id="rId2"/>
    <p:sldLayoutId id="2147483734" r:id="rId3"/>
  </p:sldLayoutIdLst>
  <p:hf sldNum="0" hdr="0" ftr="0" dt="0"/>
  <p:txStyles>
    <p:titleStyle>
      <a:lvl1pPr algn="ctr" rtl="0" eaLnBrk="1" fontAlgn="base" hangingPunct="1">
        <a:spcBef>
          <a:spcPct val="0"/>
        </a:spcBef>
        <a:spcAft>
          <a:spcPct val="0"/>
        </a:spcAft>
        <a:defRPr sz="3600" b="1">
          <a:solidFill>
            <a:schemeClr val="accent1"/>
          </a:solidFill>
          <a:latin typeface="+mj-lt"/>
          <a:ea typeface="+mj-ea"/>
          <a:cs typeface="+mj-cs"/>
        </a:defRPr>
      </a:lvl1pPr>
      <a:lvl2pPr algn="ctr" rtl="0" eaLnBrk="1" fontAlgn="base" hangingPunct="1">
        <a:spcBef>
          <a:spcPct val="0"/>
        </a:spcBef>
        <a:spcAft>
          <a:spcPct val="0"/>
        </a:spcAft>
        <a:defRPr sz="3600" b="1">
          <a:solidFill>
            <a:schemeClr val="accent1"/>
          </a:solidFill>
          <a:latin typeface="Arial" charset="0"/>
        </a:defRPr>
      </a:lvl2pPr>
      <a:lvl3pPr algn="ctr" rtl="0" eaLnBrk="1" fontAlgn="base" hangingPunct="1">
        <a:spcBef>
          <a:spcPct val="0"/>
        </a:spcBef>
        <a:spcAft>
          <a:spcPct val="0"/>
        </a:spcAft>
        <a:defRPr sz="3600" b="1">
          <a:solidFill>
            <a:schemeClr val="accent1"/>
          </a:solidFill>
          <a:latin typeface="Arial" charset="0"/>
        </a:defRPr>
      </a:lvl3pPr>
      <a:lvl4pPr algn="ctr" rtl="0" eaLnBrk="1" fontAlgn="base" hangingPunct="1">
        <a:spcBef>
          <a:spcPct val="0"/>
        </a:spcBef>
        <a:spcAft>
          <a:spcPct val="0"/>
        </a:spcAft>
        <a:defRPr sz="3600" b="1">
          <a:solidFill>
            <a:schemeClr val="accent1"/>
          </a:solidFill>
          <a:latin typeface="Arial" charset="0"/>
        </a:defRPr>
      </a:lvl4pPr>
      <a:lvl5pPr algn="ctr" rtl="0" eaLnBrk="1" fontAlgn="base" hangingPunct="1">
        <a:spcBef>
          <a:spcPct val="0"/>
        </a:spcBef>
        <a:spcAft>
          <a:spcPct val="0"/>
        </a:spcAft>
        <a:defRPr sz="3600" b="1">
          <a:solidFill>
            <a:schemeClr val="accent1"/>
          </a:solidFill>
          <a:latin typeface="Arial"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p:titleStyle>
    <p:bodyStyle>
      <a:lvl1pPr marL="180975" indent="-180975" algn="l" rtl="0" eaLnBrk="1" fontAlgn="base" hangingPunct="1">
        <a:spcBef>
          <a:spcPct val="20000"/>
        </a:spcBef>
        <a:spcAft>
          <a:spcPct val="0"/>
        </a:spcAft>
        <a:buClr>
          <a:schemeClr val="accent1"/>
        </a:buClr>
        <a:buFont typeface="Arial" charset="0"/>
        <a:buChar char="●"/>
        <a:defRPr sz="2000">
          <a:solidFill>
            <a:schemeClr val="accent1"/>
          </a:solidFill>
          <a:latin typeface="+mn-lt"/>
          <a:ea typeface="+mn-ea"/>
          <a:cs typeface="+mn-cs"/>
        </a:defRPr>
      </a:lvl1pPr>
      <a:lvl2pPr marL="541338" indent="-180975" algn="l" rtl="0" eaLnBrk="1" fontAlgn="base" hangingPunct="1">
        <a:spcBef>
          <a:spcPct val="20000"/>
        </a:spcBef>
        <a:spcAft>
          <a:spcPct val="0"/>
        </a:spcAft>
        <a:buClr>
          <a:schemeClr val="bg2"/>
        </a:buClr>
        <a:buFont typeface="Arial" charset="0"/>
        <a:buChar char="●"/>
        <a:defRPr>
          <a:solidFill>
            <a:schemeClr val="bg2"/>
          </a:solidFill>
          <a:latin typeface="+mn-lt"/>
        </a:defRPr>
      </a:lvl2pPr>
      <a:lvl3pPr marL="901700" indent="-84138" algn="l" rtl="0" eaLnBrk="1" fontAlgn="base" hangingPunct="1">
        <a:spcBef>
          <a:spcPct val="20000"/>
        </a:spcBef>
        <a:spcAft>
          <a:spcPct val="0"/>
        </a:spcAft>
        <a:buClr>
          <a:schemeClr val="bg2"/>
        </a:buClr>
        <a:buFont typeface="Arial" charset="0"/>
        <a:buChar char="●"/>
        <a:defRPr>
          <a:solidFill>
            <a:schemeClr val="bg2"/>
          </a:solidFill>
          <a:latin typeface="+mn-lt"/>
        </a:defRPr>
      </a:lvl3pPr>
      <a:lvl4pPr marL="1751013" indent="-228600" algn="l" rtl="0" eaLnBrk="1" fontAlgn="base" hangingPunct="1">
        <a:spcBef>
          <a:spcPct val="20000"/>
        </a:spcBef>
        <a:spcAft>
          <a:spcPct val="0"/>
        </a:spcAft>
        <a:buChar char="–"/>
        <a:defRPr sz="2000">
          <a:solidFill>
            <a:schemeClr val="tx1"/>
          </a:solidFill>
          <a:latin typeface="+mn-lt"/>
        </a:defRPr>
      </a:lvl4pPr>
      <a:lvl5pPr marL="2159000" indent="-228600" algn="l" rtl="0" eaLnBrk="1" fontAlgn="base" hangingPunct="1">
        <a:spcBef>
          <a:spcPct val="20000"/>
        </a:spcBef>
        <a:spcAft>
          <a:spcPct val="0"/>
        </a:spcAft>
        <a:buChar char="»"/>
        <a:defRPr sz="2000">
          <a:solidFill>
            <a:schemeClr val="tx1"/>
          </a:solidFill>
          <a:latin typeface="+mn-lt"/>
        </a:defRPr>
      </a:lvl5pPr>
      <a:lvl6pPr marL="2616200" indent="-228600" algn="l" rtl="0" eaLnBrk="1" fontAlgn="base" hangingPunct="1">
        <a:spcBef>
          <a:spcPct val="20000"/>
        </a:spcBef>
        <a:spcAft>
          <a:spcPct val="0"/>
        </a:spcAft>
        <a:buChar char="»"/>
        <a:defRPr sz="2000">
          <a:solidFill>
            <a:schemeClr val="tx1"/>
          </a:solidFill>
          <a:latin typeface="+mn-lt"/>
        </a:defRPr>
      </a:lvl6pPr>
      <a:lvl7pPr marL="3073400" indent="-228600" algn="l" rtl="0" eaLnBrk="1" fontAlgn="base" hangingPunct="1">
        <a:spcBef>
          <a:spcPct val="20000"/>
        </a:spcBef>
        <a:spcAft>
          <a:spcPct val="0"/>
        </a:spcAft>
        <a:buChar char="»"/>
        <a:defRPr sz="2000">
          <a:solidFill>
            <a:schemeClr val="tx1"/>
          </a:solidFill>
          <a:latin typeface="+mn-lt"/>
        </a:defRPr>
      </a:lvl7pPr>
      <a:lvl8pPr marL="3530600" indent="-228600" algn="l" rtl="0" eaLnBrk="1" fontAlgn="base" hangingPunct="1">
        <a:spcBef>
          <a:spcPct val="20000"/>
        </a:spcBef>
        <a:spcAft>
          <a:spcPct val="0"/>
        </a:spcAft>
        <a:buChar char="»"/>
        <a:defRPr sz="2000">
          <a:solidFill>
            <a:schemeClr val="tx1"/>
          </a:solidFill>
          <a:latin typeface="+mn-lt"/>
        </a:defRPr>
      </a:lvl8pPr>
      <a:lvl9pPr marL="39878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40000"/>
                <a:satMod val="350000"/>
              </a:schemeClr>
            </a:gs>
            <a:gs pos="40000">
              <a:schemeClr val="bg1">
                <a:tint val="45000"/>
                <a:shade val="99000"/>
                <a:satMod val="350000"/>
              </a:schemeClr>
            </a:gs>
            <a:gs pos="100000">
              <a:schemeClr val="bg1">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65A64-6124-44D6-A380-0ADB3B44DB4D}" type="slidenum">
              <a:rPr lang="fr-FR" smtClean="0"/>
              <a:t>‹N°›</a:t>
            </a:fld>
            <a:endParaRPr lang="fr-FR"/>
          </a:p>
        </p:txBody>
      </p:sp>
    </p:spTree>
    <p:extLst>
      <p:ext uri="{BB962C8B-B14F-4D97-AF65-F5344CB8AC3E}">
        <p14:creationId xmlns:p14="http://schemas.microsoft.com/office/powerpoint/2010/main" val="10121879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8604252" y="6599238"/>
            <a:ext cx="288925" cy="6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661988" eaLnBrk="0" fontAlgn="base" hangingPunct="0">
              <a:spcBef>
                <a:spcPct val="0"/>
              </a:spcBef>
              <a:spcAft>
                <a:spcPct val="0"/>
              </a:spcAft>
            </a:pPr>
            <a:fld id="{D5F7731E-748C-4910-8B3E-FAB8964BCD80}" type="slidenum">
              <a:rPr lang="fr-FR" sz="800">
                <a:solidFill>
                  <a:srgbClr val="626469"/>
                </a:solidFill>
              </a:rPr>
              <a:pPr defTabSz="661988" eaLnBrk="0" fontAlgn="base" hangingPunct="0">
                <a:spcBef>
                  <a:spcPct val="0"/>
                </a:spcBef>
                <a:spcAft>
                  <a:spcPct val="0"/>
                </a:spcAft>
              </a:pPr>
              <a:t>‹N°›</a:t>
            </a:fld>
            <a:endParaRPr lang="fr-FR" sz="800">
              <a:solidFill>
                <a:srgbClr val="626469"/>
              </a:solidFill>
            </a:endParaRPr>
          </a:p>
        </p:txBody>
      </p:sp>
      <p:sp>
        <p:nvSpPr>
          <p:cNvPr id="1027" name="Rectangle 4"/>
          <p:cNvSpPr>
            <a:spLocks noGrp="1" noChangeArrowheads="1"/>
          </p:cNvSpPr>
          <p:nvPr>
            <p:ph type="body" idx="1"/>
          </p:nvPr>
        </p:nvSpPr>
        <p:spPr bwMode="auto">
          <a:xfrm>
            <a:off x="1403352" y="3573466"/>
            <a:ext cx="6481763"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D1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8000" bIns="10800" numCol="1" anchor="t" anchorCtr="0" compatLnSpc="1">
            <a:prstTxWarp prst="textNoShape">
              <a:avLst/>
            </a:prstTxWarp>
          </a:bodyPr>
          <a:lstStyle/>
          <a:p>
            <a:pPr lvl="0"/>
            <a:r>
              <a:rPr lang="en-GB"/>
              <a:t>First level</a:t>
            </a:r>
          </a:p>
          <a:p>
            <a:pPr lvl="1"/>
            <a:r>
              <a:rPr lang="en-GB"/>
              <a:t>Second level</a:t>
            </a:r>
          </a:p>
          <a:p>
            <a:pPr lvl="2"/>
            <a:r>
              <a:rPr lang="en-GB"/>
              <a:t>Third level</a:t>
            </a:r>
          </a:p>
        </p:txBody>
      </p:sp>
      <p:sp>
        <p:nvSpPr>
          <p:cNvPr id="1028" name="Rectangle 5"/>
          <p:cNvSpPr>
            <a:spLocks noGrp="1" noChangeArrowheads="1"/>
          </p:cNvSpPr>
          <p:nvPr>
            <p:ph type="title"/>
          </p:nvPr>
        </p:nvSpPr>
        <p:spPr bwMode="auto">
          <a:xfrm>
            <a:off x="1258889" y="1773241"/>
            <a:ext cx="6588125"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800" rIns="0" bIns="10800" numCol="1" anchor="ctr" anchorCtr="0" compatLnSpc="1">
            <a:prstTxWarp prst="textNoShape">
              <a:avLst/>
            </a:prstTxWarp>
          </a:bodyPr>
          <a:lstStyle/>
          <a:p>
            <a:pPr lvl="0"/>
            <a:r>
              <a:rPr lang="en-GB"/>
              <a:t>Title</a:t>
            </a:r>
          </a:p>
        </p:txBody>
      </p:sp>
      <p:sp>
        <p:nvSpPr>
          <p:cNvPr id="1029" name="Rectangle 6"/>
          <p:cNvSpPr>
            <a:spLocks noChangeArrowheads="1"/>
          </p:cNvSpPr>
          <p:nvPr/>
        </p:nvSpPr>
        <p:spPr bwMode="auto">
          <a:xfrm>
            <a:off x="1042990" y="6577016"/>
            <a:ext cx="1231106"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61988" eaLnBrk="0" fontAlgn="base" hangingPunct="0">
              <a:spcBef>
                <a:spcPct val="0"/>
              </a:spcBef>
              <a:spcAft>
                <a:spcPct val="0"/>
              </a:spcAft>
            </a:pPr>
            <a:r>
              <a:rPr lang="en-GB" sz="800">
                <a:solidFill>
                  <a:srgbClr val="626469"/>
                </a:solidFill>
              </a:rPr>
              <a:t>Technogenia – Sales </a:t>
            </a:r>
            <a:r>
              <a:rPr lang="en-GB" sz="800" err="1">
                <a:solidFill>
                  <a:srgbClr val="626469"/>
                </a:solidFill>
              </a:rPr>
              <a:t>dept</a:t>
            </a:r>
            <a:r>
              <a:rPr lang="en-GB" sz="800">
                <a:solidFill>
                  <a:srgbClr val="626469"/>
                </a:solidFill>
              </a:rPr>
              <a:t> </a:t>
            </a:r>
          </a:p>
        </p:txBody>
      </p:sp>
      <p:pic>
        <p:nvPicPr>
          <p:cNvPr id="1030" name="Imag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5464" y="260353"/>
            <a:ext cx="21637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2777304"/>
      </p:ext>
    </p:extLst>
  </p:cSld>
  <p:clrMap bg1="lt1" tx1="dk1" bg2="lt2" tx2="dk2" accent1="accent1" accent2="accent2" accent3="accent3" accent4="accent4" accent5="accent5" accent6="accent6" hlink="hlink" folHlink="folHlink"/>
  <p:sldLayoutIdLst>
    <p:sldLayoutId id="2147483732" r:id="rId1"/>
    <p:sldLayoutId id="2147483733" r:id="rId2"/>
  </p:sldLayoutIdLst>
  <p:txStyles>
    <p:titleStyle>
      <a:lvl1pPr algn="ctr" rtl="0" eaLnBrk="1" fontAlgn="base" hangingPunct="1">
        <a:spcBef>
          <a:spcPct val="0"/>
        </a:spcBef>
        <a:spcAft>
          <a:spcPct val="0"/>
        </a:spcAft>
        <a:defRPr sz="3600" b="1">
          <a:solidFill>
            <a:schemeClr val="accent1"/>
          </a:solidFill>
          <a:latin typeface="+mj-lt"/>
          <a:ea typeface="+mj-ea"/>
          <a:cs typeface="+mj-cs"/>
        </a:defRPr>
      </a:lvl1pPr>
      <a:lvl2pPr algn="ctr" rtl="0" eaLnBrk="1" fontAlgn="base" hangingPunct="1">
        <a:spcBef>
          <a:spcPct val="0"/>
        </a:spcBef>
        <a:spcAft>
          <a:spcPct val="0"/>
        </a:spcAft>
        <a:defRPr sz="3600" b="1">
          <a:solidFill>
            <a:schemeClr val="accent1"/>
          </a:solidFill>
          <a:latin typeface="Arial" charset="0"/>
        </a:defRPr>
      </a:lvl2pPr>
      <a:lvl3pPr algn="ctr" rtl="0" eaLnBrk="1" fontAlgn="base" hangingPunct="1">
        <a:spcBef>
          <a:spcPct val="0"/>
        </a:spcBef>
        <a:spcAft>
          <a:spcPct val="0"/>
        </a:spcAft>
        <a:defRPr sz="3600" b="1">
          <a:solidFill>
            <a:schemeClr val="accent1"/>
          </a:solidFill>
          <a:latin typeface="Arial" charset="0"/>
        </a:defRPr>
      </a:lvl3pPr>
      <a:lvl4pPr algn="ctr" rtl="0" eaLnBrk="1" fontAlgn="base" hangingPunct="1">
        <a:spcBef>
          <a:spcPct val="0"/>
        </a:spcBef>
        <a:spcAft>
          <a:spcPct val="0"/>
        </a:spcAft>
        <a:defRPr sz="3600" b="1">
          <a:solidFill>
            <a:schemeClr val="accent1"/>
          </a:solidFill>
          <a:latin typeface="Arial" charset="0"/>
        </a:defRPr>
      </a:lvl4pPr>
      <a:lvl5pPr algn="ctr" rtl="0" eaLnBrk="1" fontAlgn="base" hangingPunct="1">
        <a:spcBef>
          <a:spcPct val="0"/>
        </a:spcBef>
        <a:spcAft>
          <a:spcPct val="0"/>
        </a:spcAft>
        <a:defRPr sz="3600" b="1">
          <a:solidFill>
            <a:schemeClr val="accent1"/>
          </a:solidFill>
          <a:latin typeface="Arial"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p:titleStyle>
    <p:bodyStyle>
      <a:lvl1pPr marL="180975" indent="-180975" algn="l" rtl="0" eaLnBrk="1" fontAlgn="base" hangingPunct="1">
        <a:spcBef>
          <a:spcPct val="20000"/>
        </a:spcBef>
        <a:spcAft>
          <a:spcPct val="0"/>
        </a:spcAft>
        <a:buClr>
          <a:schemeClr val="accent1"/>
        </a:buClr>
        <a:buFont typeface="Arial" charset="0"/>
        <a:buChar char="●"/>
        <a:defRPr sz="2000">
          <a:solidFill>
            <a:schemeClr val="accent1"/>
          </a:solidFill>
          <a:latin typeface="+mn-lt"/>
          <a:ea typeface="+mn-ea"/>
          <a:cs typeface="+mn-cs"/>
        </a:defRPr>
      </a:lvl1pPr>
      <a:lvl2pPr marL="541338" indent="-180975" algn="l" rtl="0" eaLnBrk="1" fontAlgn="base" hangingPunct="1">
        <a:spcBef>
          <a:spcPct val="20000"/>
        </a:spcBef>
        <a:spcAft>
          <a:spcPct val="0"/>
        </a:spcAft>
        <a:buClr>
          <a:schemeClr val="bg2"/>
        </a:buClr>
        <a:buFont typeface="Arial" charset="0"/>
        <a:buChar char="●"/>
        <a:defRPr>
          <a:solidFill>
            <a:schemeClr val="bg2"/>
          </a:solidFill>
          <a:latin typeface="+mn-lt"/>
        </a:defRPr>
      </a:lvl2pPr>
      <a:lvl3pPr marL="901700" indent="-84138" algn="l" rtl="0" eaLnBrk="1" fontAlgn="base" hangingPunct="1">
        <a:spcBef>
          <a:spcPct val="20000"/>
        </a:spcBef>
        <a:spcAft>
          <a:spcPct val="0"/>
        </a:spcAft>
        <a:buClr>
          <a:schemeClr val="bg2"/>
        </a:buClr>
        <a:buFont typeface="Arial" charset="0"/>
        <a:buChar char="●"/>
        <a:defRPr>
          <a:solidFill>
            <a:schemeClr val="bg2"/>
          </a:solidFill>
          <a:latin typeface="+mn-lt"/>
        </a:defRPr>
      </a:lvl3pPr>
      <a:lvl4pPr marL="1751013" indent="-228600" algn="l" rtl="0" eaLnBrk="1" fontAlgn="base" hangingPunct="1">
        <a:spcBef>
          <a:spcPct val="20000"/>
        </a:spcBef>
        <a:spcAft>
          <a:spcPct val="0"/>
        </a:spcAft>
        <a:buChar char="–"/>
        <a:defRPr sz="2000">
          <a:solidFill>
            <a:schemeClr val="tx1"/>
          </a:solidFill>
          <a:latin typeface="+mn-lt"/>
        </a:defRPr>
      </a:lvl4pPr>
      <a:lvl5pPr marL="2159000" indent="-228600" algn="l" rtl="0" eaLnBrk="1" fontAlgn="base" hangingPunct="1">
        <a:spcBef>
          <a:spcPct val="20000"/>
        </a:spcBef>
        <a:spcAft>
          <a:spcPct val="0"/>
        </a:spcAft>
        <a:buChar char="»"/>
        <a:defRPr sz="2000">
          <a:solidFill>
            <a:schemeClr val="tx1"/>
          </a:solidFill>
          <a:latin typeface="+mn-lt"/>
        </a:defRPr>
      </a:lvl5pPr>
      <a:lvl6pPr marL="2616200" indent="-228600" algn="l" rtl="0" eaLnBrk="1" fontAlgn="base" hangingPunct="1">
        <a:spcBef>
          <a:spcPct val="20000"/>
        </a:spcBef>
        <a:spcAft>
          <a:spcPct val="0"/>
        </a:spcAft>
        <a:buChar char="»"/>
        <a:defRPr sz="2000">
          <a:solidFill>
            <a:schemeClr val="tx1"/>
          </a:solidFill>
          <a:latin typeface="+mn-lt"/>
        </a:defRPr>
      </a:lvl6pPr>
      <a:lvl7pPr marL="3073400" indent="-228600" algn="l" rtl="0" eaLnBrk="1" fontAlgn="base" hangingPunct="1">
        <a:spcBef>
          <a:spcPct val="20000"/>
        </a:spcBef>
        <a:spcAft>
          <a:spcPct val="0"/>
        </a:spcAft>
        <a:buChar char="»"/>
        <a:defRPr sz="2000">
          <a:solidFill>
            <a:schemeClr val="tx1"/>
          </a:solidFill>
          <a:latin typeface="+mn-lt"/>
        </a:defRPr>
      </a:lvl7pPr>
      <a:lvl8pPr marL="3530600" indent="-228600" algn="l" rtl="0" eaLnBrk="1" fontAlgn="base" hangingPunct="1">
        <a:spcBef>
          <a:spcPct val="20000"/>
        </a:spcBef>
        <a:spcAft>
          <a:spcPct val="0"/>
        </a:spcAft>
        <a:buChar char="»"/>
        <a:defRPr sz="2000">
          <a:solidFill>
            <a:schemeClr val="tx1"/>
          </a:solidFill>
          <a:latin typeface="+mn-lt"/>
        </a:defRPr>
      </a:lvl8pPr>
      <a:lvl9pPr marL="39878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1">
            <a:extLst>
              <a:ext uri="{FF2B5EF4-FFF2-40B4-BE49-F238E27FC236}">
                <a16:creationId xmlns:a16="http://schemas.microsoft.com/office/drawing/2014/main" id="{1161BFDC-2A77-408E-9BE6-9A0C36D6A274}"/>
              </a:ext>
            </a:extLst>
          </p:cNvPr>
          <p:cNvSpPr>
            <a:spLocks noGrp="1"/>
          </p:cNvSpPr>
          <p:nvPr>
            <p:ph idx="1"/>
          </p:nvPr>
        </p:nvSpPr>
        <p:spPr>
          <a:xfrm>
            <a:off x="452034" y="1467427"/>
            <a:ext cx="6624736" cy="4320480"/>
          </a:xfrm>
        </p:spPr>
        <p:txBody>
          <a:bodyPr/>
          <a:lstStyle/>
          <a:p>
            <a:r>
              <a:rPr lang="fr-FR" sz="1200" dirty="0">
                <a:latin typeface="Arial" panose="020B0604020202020204" pitchFamily="34" charset="0"/>
                <a:cs typeface="Arial" panose="020B0604020202020204" pitchFamily="34" charset="0"/>
              </a:rPr>
              <a:t>Introduction / principe du procédé</a:t>
            </a:r>
          </a:p>
          <a:p>
            <a:r>
              <a:rPr lang="fr-FR" sz="1200" dirty="0">
                <a:latin typeface="Arial" panose="020B0604020202020204" pitchFamily="34" charset="0"/>
                <a:cs typeface="Arial" panose="020B0604020202020204" pitchFamily="34" charset="0"/>
              </a:rPr>
              <a:t>Etat de l’art</a:t>
            </a:r>
          </a:p>
          <a:p>
            <a:r>
              <a:rPr lang="fr-FR" sz="1200" dirty="0">
                <a:latin typeface="Arial" panose="020B0604020202020204" pitchFamily="34" charset="0"/>
                <a:cs typeface="Arial" panose="020B0604020202020204" pitchFamily="34" charset="0"/>
              </a:rPr>
              <a:t>Programme de développement</a:t>
            </a:r>
          </a:p>
          <a:p>
            <a:r>
              <a:rPr lang="fr-FR" sz="1200" dirty="0">
                <a:latin typeface="Arial" panose="020B0604020202020204" pitchFamily="34" charset="0"/>
                <a:cs typeface="Arial" panose="020B0604020202020204" pitchFamily="34" charset="0"/>
              </a:rPr>
              <a:t>Définition du système optique</a:t>
            </a:r>
          </a:p>
          <a:p>
            <a:r>
              <a:rPr lang="fr-FR" sz="1200" dirty="0">
                <a:latin typeface="Arial" panose="020B0604020202020204" pitchFamily="34" charset="0"/>
                <a:cs typeface="Arial" panose="020B0604020202020204" pitchFamily="34" charset="0"/>
              </a:rPr>
              <a:t>Définition de la buse</a:t>
            </a:r>
          </a:p>
          <a:p>
            <a:r>
              <a:rPr lang="fr-FR" sz="1200" dirty="0">
                <a:latin typeface="Arial" panose="020B0604020202020204" pitchFamily="34" charset="0"/>
                <a:cs typeface="Arial" panose="020B0604020202020204" pitchFamily="34" charset="0"/>
              </a:rPr>
              <a:t>Essais avec </a:t>
            </a:r>
            <a:r>
              <a:rPr lang="fr-FR" sz="1200" dirty="0" err="1">
                <a:latin typeface="Arial" panose="020B0604020202020204" pitchFamily="34" charset="0"/>
                <a:cs typeface="Arial" panose="020B0604020202020204" pitchFamily="34" charset="0"/>
              </a:rPr>
              <a:t>Technolase</a:t>
            </a:r>
            <a:r>
              <a:rPr lang="fr-FR" sz="1200" dirty="0">
                <a:latin typeface="Arial" panose="020B0604020202020204" pitchFamily="34" charset="0"/>
                <a:cs typeface="Arial" panose="020B0604020202020204" pitchFamily="34" charset="0"/>
              </a:rPr>
              <a:t> 30S340</a:t>
            </a:r>
          </a:p>
        </p:txBody>
      </p:sp>
      <p:pic>
        <p:nvPicPr>
          <p:cNvPr id="2" name="Image 1" descr="Une image contenant cylindre, Électroménager, intérieur, cuisine&#10;&#10;Description générée automatiquement">
            <a:extLst>
              <a:ext uri="{FF2B5EF4-FFF2-40B4-BE49-F238E27FC236}">
                <a16:creationId xmlns:a16="http://schemas.microsoft.com/office/drawing/2014/main" id="{481B880A-44E1-5E37-F111-A3E23FE4D1E0}"/>
              </a:ext>
            </a:extLst>
          </p:cNvPr>
          <p:cNvPicPr>
            <a:picLocks noChangeAspect="1"/>
          </p:cNvPicPr>
          <p:nvPr/>
        </p:nvPicPr>
        <p:blipFill>
          <a:blip r:embed="rId2" cstate="print">
            <a:extLst>
              <a:ext uri="{28A0092B-C50C-407E-A947-70E740481C1C}">
                <a14:useLocalDpi xmlns:a14="http://schemas.microsoft.com/office/drawing/2010/main" val="0"/>
              </a:ext>
            </a:extLst>
          </a:blip>
          <a:srcRect l="15156"/>
          <a:stretch/>
        </p:blipFill>
        <p:spPr>
          <a:xfrm rot="5400000">
            <a:off x="5605638" y="3964448"/>
            <a:ext cx="2443497" cy="2160002"/>
          </a:xfrm>
          <a:prstGeom prst="rect">
            <a:avLst/>
          </a:prstGeom>
        </p:spPr>
      </p:pic>
      <p:pic>
        <p:nvPicPr>
          <p:cNvPr id="4" name="Image 3" descr="Une image contenant eau, avion, argent, sol&#10;&#10;Description générée automatiquement">
            <a:extLst>
              <a:ext uri="{FF2B5EF4-FFF2-40B4-BE49-F238E27FC236}">
                <a16:creationId xmlns:a16="http://schemas.microsoft.com/office/drawing/2014/main" id="{505395DD-FD8C-5D43-A39F-AC9F61C7BC15}"/>
              </a:ext>
            </a:extLst>
          </p:cNvPr>
          <p:cNvPicPr>
            <a:picLocks noChangeAspect="1"/>
          </p:cNvPicPr>
          <p:nvPr/>
        </p:nvPicPr>
        <p:blipFill>
          <a:blip r:embed="rId3" cstate="print">
            <a:extLst>
              <a:ext uri="{28A0092B-C50C-407E-A947-70E740481C1C}">
                <a14:useLocalDpi xmlns:a14="http://schemas.microsoft.com/office/drawing/2010/main" val="0"/>
              </a:ext>
            </a:extLst>
          </a:blip>
          <a:srcRect r="15156"/>
          <a:stretch/>
        </p:blipFill>
        <p:spPr>
          <a:xfrm rot="5400000">
            <a:off x="5605638" y="1405976"/>
            <a:ext cx="2443500" cy="2160000"/>
          </a:xfrm>
          <a:prstGeom prst="rect">
            <a:avLst/>
          </a:prstGeom>
        </p:spPr>
      </p:pic>
      <p:sp>
        <p:nvSpPr>
          <p:cNvPr id="5" name="Titre 2">
            <a:extLst>
              <a:ext uri="{FF2B5EF4-FFF2-40B4-BE49-F238E27FC236}">
                <a16:creationId xmlns:a16="http://schemas.microsoft.com/office/drawing/2014/main" id="{758C786D-8942-DBB3-8FA0-4385B60B3983}"/>
              </a:ext>
            </a:extLst>
          </p:cNvPr>
          <p:cNvSpPr>
            <a:spLocks noGrp="1"/>
          </p:cNvSpPr>
          <p:nvPr>
            <p:ph type="title"/>
          </p:nvPr>
        </p:nvSpPr>
        <p:spPr>
          <a:xfrm>
            <a:off x="107504" y="210672"/>
            <a:ext cx="6546403" cy="400110"/>
          </a:xfrm>
        </p:spPr>
        <p:txBody>
          <a:bodyPr/>
          <a:lstStyle/>
          <a:p>
            <a:r>
              <a:rPr lang="fr-FR" sz="2800" dirty="0"/>
              <a:t>High speed </a:t>
            </a:r>
            <a:r>
              <a:rPr lang="fr-FR" sz="2800" dirty="0" err="1"/>
              <a:t>cladding</a:t>
            </a:r>
            <a:r>
              <a:rPr lang="fr-FR" sz="2800" dirty="0"/>
              <a:t> 2023 :</a:t>
            </a:r>
          </a:p>
        </p:txBody>
      </p:sp>
    </p:spTree>
    <p:extLst>
      <p:ext uri="{BB962C8B-B14F-4D97-AF65-F5344CB8AC3E}">
        <p14:creationId xmlns:p14="http://schemas.microsoft.com/office/powerpoint/2010/main" val="2394326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09D88205-71E0-4B31-93AA-FC4EAD24C363}"/>
              </a:ext>
            </a:extLst>
          </p:cNvPr>
          <p:cNvSpPr>
            <a:spLocks noGrp="1"/>
          </p:cNvSpPr>
          <p:nvPr>
            <p:ph idx="1"/>
          </p:nvPr>
        </p:nvSpPr>
        <p:spPr>
          <a:xfrm>
            <a:off x="224638" y="1222049"/>
            <a:ext cx="6480962" cy="5212934"/>
          </a:xfrm>
        </p:spPr>
        <p:txBody>
          <a:bodyPr/>
          <a:lstStyle/>
          <a:p>
            <a:pPr marL="0" indent="0" algn="just">
              <a:buNone/>
            </a:pPr>
            <a:r>
              <a:rPr lang="en-US" sz="1000" dirty="0">
                <a:solidFill>
                  <a:schemeClr val="tx1"/>
                </a:solidFill>
              </a:rPr>
              <a:t>Le </a:t>
            </a:r>
            <a:r>
              <a:rPr lang="en-US" sz="1000" dirty="0" err="1">
                <a:solidFill>
                  <a:schemeClr val="tx1"/>
                </a:solidFill>
              </a:rPr>
              <a:t>procédé</a:t>
            </a:r>
            <a:r>
              <a:rPr lang="en-US" sz="1000" dirty="0">
                <a:solidFill>
                  <a:schemeClr val="tx1"/>
                </a:solidFill>
              </a:rPr>
              <a:t> High speed Laser Cladding (HSLC)  </a:t>
            </a:r>
            <a:r>
              <a:rPr lang="en-US" sz="1000" dirty="0" err="1">
                <a:solidFill>
                  <a:schemeClr val="tx1"/>
                </a:solidFill>
              </a:rPr>
              <a:t>est</a:t>
            </a:r>
            <a:r>
              <a:rPr lang="en-US" sz="1000" dirty="0">
                <a:solidFill>
                  <a:schemeClr val="tx1"/>
                </a:solidFill>
              </a:rPr>
              <a:t> un </a:t>
            </a:r>
            <a:r>
              <a:rPr lang="en-US" sz="1000" dirty="0" err="1">
                <a:solidFill>
                  <a:schemeClr val="tx1"/>
                </a:solidFill>
              </a:rPr>
              <a:t>développement</a:t>
            </a:r>
            <a:r>
              <a:rPr lang="en-US" sz="1000" dirty="0">
                <a:solidFill>
                  <a:schemeClr val="tx1"/>
                </a:solidFill>
              </a:rPr>
              <a:t> </a:t>
            </a:r>
            <a:r>
              <a:rPr lang="en-US" sz="1000" dirty="0" err="1">
                <a:solidFill>
                  <a:schemeClr val="tx1"/>
                </a:solidFill>
              </a:rPr>
              <a:t>issu</a:t>
            </a:r>
            <a:r>
              <a:rPr lang="en-US" sz="1000" dirty="0">
                <a:solidFill>
                  <a:schemeClr val="tx1"/>
                </a:solidFill>
              </a:rPr>
              <a:t> du </a:t>
            </a:r>
            <a:r>
              <a:rPr lang="en-US" sz="1000" dirty="0" err="1">
                <a:solidFill>
                  <a:schemeClr val="tx1"/>
                </a:solidFill>
              </a:rPr>
              <a:t>procédé</a:t>
            </a:r>
            <a:r>
              <a:rPr lang="en-US" sz="1000" dirty="0">
                <a:solidFill>
                  <a:schemeClr val="tx1"/>
                </a:solidFill>
              </a:rPr>
              <a:t> de </a:t>
            </a:r>
            <a:r>
              <a:rPr lang="en-US" sz="1000" dirty="0" err="1">
                <a:solidFill>
                  <a:schemeClr val="tx1"/>
                </a:solidFill>
              </a:rPr>
              <a:t>rechargement</a:t>
            </a:r>
            <a:r>
              <a:rPr lang="en-US" sz="1000" dirty="0">
                <a:solidFill>
                  <a:schemeClr val="tx1"/>
                </a:solidFill>
              </a:rPr>
              <a:t> Laser / </a:t>
            </a:r>
            <a:r>
              <a:rPr lang="en-US" sz="1000" dirty="0" err="1">
                <a:solidFill>
                  <a:schemeClr val="tx1"/>
                </a:solidFill>
              </a:rPr>
              <a:t>Lasercarb</a:t>
            </a:r>
            <a:r>
              <a:rPr lang="en-US" sz="1000" dirty="0">
                <a:solidFill>
                  <a:schemeClr val="tx1"/>
                </a:solidFill>
              </a:rPr>
              <a:t>.</a:t>
            </a:r>
          </a:p>
          <a:p>
            <a:pPr marL="0" indent="0" algn="just">
              <a:buNone/>
            </a:pPr>
            <a:r>
              <a:rPr lang="en-US" sz="1000" dirty="0">
                <a:solidFill>
                  <a:schemeClr val="tx1"/>
                </a:solidFill>
              </a:rPr>
              <a:t> </a:t>
            </a:r>
          </a:p>
          <a:p>
            <a:pPr marL="0" indent="0" algn="just">
              <a:buNone/>
            </a:pPr>
            <a:r>
              <a:rPr lang="en-US" sz="1000" dirty="0" err="1">
                <a:solidFill>
                  <a:schemeClr val="tx1"/>
                </a:solidFill>
              </a:rPr>
              <a:t>Introduit</a:t>
            </a:r>
            <a:r>
              <a:rPr lang="en-US" sz="1000" dirty="0">
                <a:solidFill>
                  <a:schemeClr val="tx1"/>
                </a:solidFill>
              </a:rPr>
              <a:t> par </a:t>
            </a:r>
            <a:r>
              <a:rPr lang="en-US" sz="1000" dirty="0" err="1">
                <a:solidFill>
                  <a:schemeClr val="tx1"/>
                </a:solidFill>
              </a:rPr>
              <a:t>l’ILT</a:t>
            </a:r>
            <a:r>
              <a:rPr lang="en-US" sz="1000" dirty="0">
                <a:solidFill>
                  <a:schemeClr val="tx1"/>
                </a:solidFill>
              </a:rPr>
              <a:t>  à Aachen, il combine les </a:t>
            </a:r>
            <a:r>
              <a:rPr lang="en-US" sz="1000" dirty="0" err="1">
                <a:solidFill>
                  <a:schemeClr val="tx1"/>
                </a:solidFill>
              </a:rPr>
              <a:t>avantages</a:t>
            </a:r>
            <a:r>
              <a:rPr lang="en-US" sz="1000" dirty="0">
                <a:solidFill>
                  <a:schemeClr val="tx1"/>
                </a:solidFill>
              </a:rPr>
              <a:t> du </a:t>
            </a:r>
            <a:r>
              <a:rPr lang="en-US" sz="1000" dirty="0" err="1">
                <a:solidFill>
                  <a:schemeClr val="tx1"/>
                </a:solidFill>
              </a:rPr>
              <a:t>rechargement</a:t>
            </a:r>
            <a:r>
              <a:rPr lang="en-US" sz="1000" dirty="0">
                <a:solidFill>
                  <a:schemeClr val="tx1"/>
                </a:solidFill>
              </a:rPr>
              <a:t> Laser (</a:t>
            </a:r>
            <a:r>
              <a:rPr lang="en-US" sz="1000" dirty="0" err="1">
                <a:solidFill>
                  <a:schemeClr val="tx1"/>
                </a:solidFill>
              </a:rPr>
              <a:t>dépôt</a:t>
            </a:r>
            <a:r>
              <a:rPr lang="en-US" sz="1000" dirty="0">
                <a:solidFill>
                  <a:schemeClr val="tx1"/>
                </a:solidFill>
              </a:rPr>
              <a:t> </a:t>
            </a:r>
            <a:r>
              <a:rPr lang="en-US" sz="1000" dirty="0" err="1">
                <a:solidFill>
                  <a:schemeClr val="tx1"/>
                </a:solidFill>
              </a:rPr>
              <a:t>soudé</a:t>
            </a:r>
            <a:r>
              <a:rPr lang="en-US" sz="1000" dirty="0">
                <a:solidFill>
                  <a:schemeClr val="tx1"/>
                </a:solidFill>
              </a:rPr>
              <a:t> dense) et de la projection </a:t>
            </a:r>
            <a:r>
              <a:rPr lang="en-US" sz="1000" dirty="0" err="1">
                <a:solidFill>
                  <a:schemeClr val="tx1"/>
                </a:solidFill>
              </a:rPr>
              <a:t>thermique</a:t>
            </a:r>
            <a:r>
              <a:rPr lang="en-US" sz="1000" dirty="0">
                <a:solidFill>
                  <a:schemeClr val="tx1"/>
                </a:solidFill>
              </a:rPr>
              <a:t> (</a:t>
            </a:r>
            <a:r>
              <a:rPr lang="en-US" sz="1000" dirty="0" err="1">
                <a:solidFill>
                  <a:schemeClr val="tx1"/>
                </a:solidFill>
              </a:rPr>
              <a:t>dépôts</a:t>
            </a:r>
            <a:r>
              <a:rPr lang="en-US" sz="1000" dirty="0">
                <a:solidFill>
                  <a:schemeClr val="tx1"/>
                </a:solidFill>
              </a:rPr>
              <a:t> fins avec </a:t>
            </a:r>
            <a:r>
              <a:rPr lang="fr-FR" sz="1000" dirty="0">
                <a:solidFill>
                  <a:schemeClr val="tx1"/>
                </a:solidFill>
              </a:rPr>
              <a:t>surépaisseurs</a:t>
            </a:r>
            <a:r>
              <a:rPr lang="en-US" sz="1000" dirty="0">
                <a:solidFill>
                  <a:schemeClr val="tx1"/>
                </a:solidFill>
              </a:rPr>
              <a:t> de </a:t>
            </a:r>
            <a:r>
              <a:rPr lang="en-US" sz="1000" dirty="0" err="1">
                <a:solidFill>
                  <a:schemeClr val="tx1"/>
                </a:solidFill>
              </a:rPr>
              <a:t>finition</a:t>
            </a:r>
            <a:r>
              <a:rPr lang="en-US" sz="1000" dirty="0">
                <a:solidFill>
                  <a:schemeClr val="tx1"/>
                </a:solidFill>
              </a:rPr>
              <a:t> </a:t>
            </a:r>
            <a:r>
              <a:rPr lang="en-US" sz="1000" dirty="0" err="1">
                <a:solidFill>
                  <a:schemeClr val="tx1"/>
                </a:solidFill>
              </a:rPr>
              <a:t>minimales</a:t>
            </a:r>
            <a:r>
              <a:rPr lang="en-US" sz="1000" dirty="0">
                <a:solidFill>
                  <a:schemeClr val="tx1"/>
                </a:solidFill>
              </a:rPr>
              <a:t>).</a:t>
            </a:r>
          </a:p>
          <a:p>
            <a:pPr marL="0" indent="0" algn="just">
              <a:buNone/>
            </a:pPr>
            <a:endParaRPr lang="en-US" sz="1000" dirty="0">
              <a:solidFill>
                <a:schemeClr val="tx1"/>
              </a:solidFill>
            </a:endParaRPr>
          </a:p>
          <a:p>
            <a:pPr marL="0" indent="0" algn="just">
              <a:buNone/>
            </a:pPr>
            <a:r>
              <a:rPr lang="en-US" sz="1000" dirty="0">
                <a:solidFill>
                  <a:schemeClr val="tx1"/>
                </a:solidFill>
              </a:rPr>
              <a:t>Par opposition au  </a:t>
            </a:r>
            <a:r>
              <a:rPr lang="en-US" sz="1000" dirty="0" err="1">
                <a:solidFill>
                  <a:schemeClr val="tx1"/>
                </a:solidFill>
              </a:rPr>
              <a:t>rechargement</a:t>
            </a:r>
            <a:r>
              <a:rPr lang="en-US" sz="1000" dirty="0">
                <a:solidFill>
                  <a:schemeClr val="tx1"/>
                </a:solidFill>
              </a:rPr>
              <a:t> Laser, le HSLC </a:t>
            </a:r>
            <a:r>
              <a:rPr lang="en-US" sz="1000" dirty="0" err="1">
                <a:solidFill>
                  <a:schemeClr val="tx1"/>
                </a:solidFill>
              </a:rPr>
              <a:t>consiste</a:t>
            </a:r>
            <a:r>
              <a:rPr lang="en-US" sz="1000" dirty="0">
                <a:solidFill>
                  <a:schemeClr val="tx1"/>
                </a:solidFill>
              </a:rPr>
              <a:t> à </a:t>
            </a:r>
            <a:r>
              <a:rPr lang="en-US" sz="1000" dirty="0" err="1">
                <a:solidFill>
                  <a:schemeClr val="tx1"/>
                </a:solidFill>
              </a:rPr>
              <a:t>fusionner</a:t>
            </a:r>
            <a:r>
              <a:rPr lang="en-US" sz="1000" dirty="0">
                <a:solidFill>
                  <a:schemeClr val="tx1"/>
                </a:solidFill>
              </a:rPr>
              <a:t> la </a:t>
            </a:r>
            <a:r>
              <a:rPr lang="en-US" sz="1000" dirty="0" err="1">
                <a:solidFill>
                  <a:schemeClr val="tx1"/>
                </a:solidFill>
              </a:rPr>
              <a:t>poudre</a:t>
            </a:r>
            <a:r>
              <a:rPr lang="en-US" sz="1000" dirty="0">
                <a:solidFill>
                  <a:schemeClr val="tx1"/>
                </a:solidFill>
              </a:rPr>
              <a:t> </a:t>
            </a:r>
            <a:r>
              <a:rPr lang="en-US" sz="1000" dirty="0" err="1">
                <a:solidFill>
                  <a:schemeClr val="tx1"/>
                </a:solidFill>
              </a:rPr>
              <a:t>avant</a:t>
            </a:r>
            <a:r>
              <a:rPr lang="en-US" sz="1000" dirty="0">
                <a:solidFill>
                  <a:schemeClr val="tx1"/>
                </a:solidFill>
              </a:rPr>
              <a:t> son </a:t>
            </a:r>
            <a:r>
              <a:rPr lang="en-US" sz="1000" dirty="0" err="1">
                <a:solidFill>
                  <a:schemeClr val="tx1"/>
                </a:solidFill>
              </a:rPr>
              <a:t>arrivée</a:t>
            </a:r>
            <a:r>
              <a:rPr lang="en-US" sz="1000" dirty="0">
                <a:solidFill>
                  <a:schemeClr val="tx1"/>
                </a:solidFill>
              </a:rPr>
              <a:t> dans le </a:t>
            </a:r>
            <a:r>
              <a:rPr lang="en-US" sz="1000" dirty="0" err="1">
                <a:solidFill>
                  <a:schemeClr val="tx1"/>
                </a:solidFill>
              </a:rPr>
              <a:t>bain</a:t>
            </a:r>
            <a:r>
              <a:rPr lang="en-US" sz="1000" dirty="0">
                <a:solidFill>
                  <a:schemeClr val="tx1"/>
                </a:solidFill>
              </a:rPr>
              <a:t> de fusion.</a:t>
            </a:r>
          </a:p>
          <a:p>
            <a:pPr marL="0" indent="0" algn="just">
              <a:buFont typeface="Arial" charset="0"/>
              <a:buNone/>
            </a:pPr>
            <a:endParaRPr lang="fr-FR" sz="1000" kern="0" dirty="0">
              <a:solidFill>
                <a:schemeClr val="tx1"/>
              </a:solidFill>
            </a:endParaRPr>
          </a:p>
          <a:p>
            <a:pPr marL="0" indent="0" algn="just">
              <a:buFont typeface="Arial" charset="0"/>
              <a:buNone/>
            </a:pPr>
            <a:r>
              <a:rPr lang="fr-FR" sz="1000" dirty="0">
                <a:solidFill>
                  <a:schemeClr val="tx1"/>
                </a:solidFill>
              </a:rPr>
              <a:t>E</a:t>
            </a:r>
            <a:r>
              <a:rPr lang="fr-FR" sz="1000" kern="0" dirty="0">
                <a:solidFill>
                  <a:schemeClr val="tx1"/>
                </a:solidFill>
              </a:rPr>
              <a:t>n rechargement laser environ 20% de l’énergie du faisceau est transmise à la poudre durant le temps de vol entre la buse et la pièce et 80% est amené dans le bain créé sur la pièce.</a:t>
            </a:r>
          </a:p>
          <a:p>
            <a:pPr marL="0" indent="0" algn="just">
              <a:buFont typeface="Arial" charset="0"/>
              <a:buNone/>
            </a:pPr>
            <a:endParaRPr lang="fr-FR" sz="1000" dirty="0">
              <a:solidFill>
                <a:schemeClr val="tx1"/>
              </a:solidFill>
            </a:endParaRPr>
          </a:p>
          <a:p>
            <a:pPr marL="0" indent="0" algn="just">
              <a:buFont typeface="Arial" charset="0"/>
              <a:buNone/>
            </a:pPr>
            <a:r>
              <a:rPr lang="fr-FR" sz="1000" kern="0" dirty="0">
                <a:solidFill>
                  <a:schemeClr val="tx1"/>
                </a:solidFill>
              </a:rPr>
              <a:t>En High speed, la balance est inversée; au moins 60% de l’énergie est transmise à la poudre durant le temps de vol.</a:t>
            </a:r>
          </a:p>
          <a:p>
            <a:pPr marL="0" indent="0" algn="just">
              <a:buFont typeface="Arial" charset="0"/>
              <a:buNone/>
            </a:pPr>
            <a:endParaRPr lang="fr-FR" sz="1000" kern="0" dirty="0">
              <a:solidFill>
                <a:schemeClr val="tx1"/>
              </a:solidFill>
            </a:endParaRPr>
          </a:p>
          <a:p>
            <a:pPr marL="0" indent="0" algn="just">
              <a:buFont typeface="Arial" charset="0"/>
              <a:buNone/>
            </a:pPr>
            <a:r>
              <a:rPr lang="fr-FR" sz="1000" dirty="0">
                <a:solidFill>
                  <a:schemeClr val="tx1"/>
                </a:solidFill>
              </a:rPr>
              <a:t>Ce principe permet l’obtention de couches très fines de 50 à 250 µm à des vitesses de déplacement relative  multiplié par un facteur 10 soit au minimum 20 m/min et jusqu’à 200 m/min.</a:t>
            </a:r>
          </a:p>
          <a:p>
            <a:pPr marL="0" indent="0" algn="just">
              <a:buFont typeface="Arial" charset="0"/>
              <a:buNone/>
            </a:pPr>
            <a:endParaRPr lang="fr-FR" sz="1000" dirty="0">
              <a:solidFill>
                <a:schemeClr val="tx1"/>
              </a:solidFill>
            </a:endParaRPr>
          </a:p>
          <a:p>
            <a:pPr marL="0" indent="0" algn="just">
              <a:buFont typeface="Arial" charset="0"/>
              <a:buNone/>
            </a:pPr>
            <a:r>
              <a:rPr lang="fr-FR" sz="1000" dirty="0">
                <a:solidFill>
                  <a:schemeClr val="tx1"/>
                </a:solidFill>
              </a:rPr>
              <a:t>Au final, cela permet le recouvrement de surfaces avec des vitesses surfaciques importantes au-delà de 500 cm2/min mais reste au vu des vitesses de déplacement limités au recouvrement de pièces de révolution.</a:t>
            </a:r>
          </a:p>
          <a:p>
            <a:pPr marL="0" indent="0" algn="just">
              <a:buFont typeface="Arial" charset="0"/>
              <a:buNone/>
            </a:pPr>
            <a:endParaRPr lang="fr-FR" sz="1000" dirty="0">
              <a:solidFill>
                <a:schemeClr val="tx1"/>
              </a:solidFill>
            </a:endParaRPr>
          </a:p>
          <a:p>
            <a:pPr marL="0" indent="0" algn="just">
              <a:buFont typeface="Arial" charset="0"/>
              <a:buNone/>
            </a:pPr>
            <a:r>
              <a:rPr lang="fr-FR" sz="1000" dirty="0">
                <a:solidFill>
                  <a:schemeClr val="tx1"/>
                </a:solidFill>
              </a:rPr>
              <a:t>Enfin, ce procédé est encore au stade de l’enfance; très peu d’études sont disponibles sur les paramètres opératoires et les conséquences métallurgiques sur les dépôts formés.</a:t>
            </a:r>
          </a:p>
          <a:p>
            <a:pPr marL="0" indent="0" algn="just">
              <a:buFont typeface="Arial" charset="0"/>
              <a:buNone/>
            </a:pPr>
            <a:endParaRPr lang="fr-FR" sz="1000" dirty="0">
              <a:solidFill>
                <a:schemeClr val="tx1"/>
              </a:solidFill>
            </a:endParaRPr>
          </a:p>
          <a:p>
            <a:pPr marL="0" indent="0" algn="just">
              <a:buFont typeface="Arial" charset="0"/>
              <a:buNone/>
            </a:pPr>
            <a:r>
              <a:rPr lang="fr-FR" sz="1000" kern="0" dirty="0">
                <a:solidFill>
                  <a:schemeClr val="tx1"/>
                </a:solidFill>
              </a:rPr>
              <a:t>Cette étude vise donc à définir les conditions de mise en œuvre de ce procédé à </a:t>
            </a:r>
            <a:r>
              <a:rPr lang="fr-FR" sz="1000" kern="0" dirty="0" err="1">
                <a:solidFill>
                  <a:schemeClr val="tx1"/>
                </a:solidFill>
              </a:rPr>
              <a:t>Technogenia</a:t>
            </a:r>
            <a:r>
              <a:rPr lang="fr-FR" sz="1000" kern="0" dirty="0">
                <a:solidFill>
                  <a:schemeClr val="tx1"/>
                </a:solidFill>
              </a:rPr>
              <a:t> et à étudier différentes poudres notamment avec du </a:t>
            </a:r>
            <a:r>
              <a:rPr lang="fr-FR" sz="1000" kern="0" dirty="0" err="1">
                <a:solidFill>
                  <a:schemeClr val="tx1"/>
                </a:solidFill>
              </a:rPr>
              <a:t>sphérotène</a:t>
            </a:r>
            <a:r>
              <a:rPr lang="fr-FR" sz="1000" kern="0" dirty="0">
                <a:solidFill>
                  <a:schemeClr val="tx1"/>
                </a:solidFill>
              </a:rPr>
              <a:t>® </a:t>
            </a:r>
          </a:p>
          <a:p>
            <a:pPr marL="0" indent="0">
              <a:buFont typeface="Arial" charset="0"/>
              <a:buNone/>
            </a:pPr>
            <a:endParaRPr lang="fr-FR" sz="1000" kern="0" dirty="0">
              <a:solidFill>
                <a:schemeClr val="tx1"/>
              </a:solidFill>
            </a:endParaRPr>
          </a:p>
          <a:p>
            <a:pPr marL="0" indent="0">
              <a:buFont typeface="Arial" charset="0"/>
              <a:buNone/>
            </a:pPr>
            <a:r>
              <a:rPr lang="fr-FR" sz="1000" dirty="0">
                <a:solidFill>
                  <a:schemeClr val="tx1"/>
                </a:solidFill>
              </a:rPr>
              <a:t>.</a:t>
            </a:r>
            <a:endParaRPr lang="fr-FR" sz="1000" kern="0" dirty="0">
              <a:solidFill>
                <a:schemeClr val="tx1"/>
              </a:solidFill>
            </a:endParaRPr>
          </a:p>
          <a:p>
            <a:pPr marL="0" indent="0">
              <a:buNone/>
            </a:pPr>
            <a:endParaRPr lang="en-US" sz="1000" dirty="0">
              <a:solidFill>
                <a:schemeClr val="tx1"/>
              </a:solidFill>
            </a:endParaRPr>
          </a:p>
        </p:txBody>
      </p:sp>
      <p:pic>
        <p:nvPicPr>
          <p:cNvPr id="2" name="Picture 9" descr="jet coax">
            <a:extLst>
              <a:ext uri="{FF2B5EF4-FFF2-40B4-BE49-F238E27FC236}">
                <a16:creationId xmlns:a16="http://schemas.microsoft.com/office/drawing/2014/main" id="{00655DA4-E0FA-75DA-DC49-084D6CC458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4293096"/>
            <a:ext cx="2160000" cy="143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re 2">
            <a:extLst>
              <a:ext uri="{FF2B5EF4-FFF2-40B4-BE49-F238E27FC236}">
                <a16:creationId xmlns:a16="http://schemas.microsoft.com/office/drawing/2014/main" id="{514B07B1-3895-135E-4B87-75AE33A4DCA2}"/>
              </a:ext>
            </a:extLst>
          </p:cNvPr>
          <p:cNvSpPr>
            <a:spLocks noGrp="1"/>
          </p:cNvSpPr>
          <p:nvPr>
            <p:ph type="title"/>
          </p:nvPr>
        </p:nvSpPr>
        <p:spPr>
          <a:xfrm>
            <a:off x="-1548680" y="43604"/>
            <a:ext cx="6588125" cy="758825"/>
          </a:xfrm>
        </p:spPr>
        <p:txBody>
          <a:bodyPr/>
          <a:lstStyle/>
          <a:p>
            <a:r>
              <a:rPr lang="fr-FR" sz="2800" dirty="0"/>
              <a:t>Introduction</a:t>
            </a:r>
          </a:p>
        </p:txBody>
      </p:sp>
      <p:pic>
        <p:nvPicPr>
          <p:cNvPr id="11" name="Picture 2">
            <a:extLst>
              <a:ext uri="{FF2B5EF4-FFF2-40B4-BE49-F238E27FC236}">
                <a16:creationId xmlns:a16="http://schemas.microsoft.com/office/drawing/2014/main" id="{428A7214-BAAB-4582-8A01-4DD27B7A5C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7197" y="1459066"/>
            <a:ext cx="1800000" cy="2291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1503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09D88205-71E0-4B31-93AA-FC4EAD24C363}"/>
              </a:ext>
            </a:extLst>
          </p:cNvPr>
          <p:cNvSpPr>
            <a:spLocks noGrp="1"/>
          </p:cNvSpPr>
          <p:nvPr>
            <p:ph idx="1"/>
          </p:nvPr>
        </p:nvSpPr>
        <p:spPr>
          <a:xfrm>
            <a:off x="224638" y="1222049"/>
            <a:ext cx="8667842" cy="5212934"/>
          </a:xfrm>
        </p:spPr>
        <p:txBody>
          <a:bodyPr/>
          <a:lstStyle/>
          <a:p>
            <a:pPr marL="0" indent="0" algn="just">
              <a:buNone/>
            </a:pPr>
            <a:endParaRPr lang="fr-FR" sz="1000" dirty="0">
              <a:solidFill>
                <a:schemeClr val="tx1"/>
              </a:solidFill>
            </a:endParaRPr>
          </a:p>
          <a:p>
            <a:pPr marL="0" indent="0" algn="just">
              <a:buFont typeface="Arial" charset="0"/>
              <a:buNone/>
            </a:pPr>
            <a:r>
              <a:rPr lang="fr-FR" sz="1000" dirty="0">
                <a:solidFill>
                  <a:schemeClr val="tx1"/>
                </a:solidFill>
              </a:rPr>
              <a:t>Comme évoqué,  très peu d’études sont disponibles sur les conditions opératoires et les conséquences métallurgiques sur les dépôts formés.</a:t>
            </a:r>
          </a:p>
          <a:p>
            <a:pPr marL="0" indent="0" algn="just">
              <a:buFont typeface="Arial" charset="0"/>
              <a:buNone/>
            </a:pPr>
            <a:endParaRPr lang="fr-FR" sz="1000" dirty="0">
              <a:solidFill>
                <a:schemeClr val="tx1"/>
              </a:solidFill>
            </a:endParaRPr>
          </a:p>
          <a:p>
            <a:pPr marL="0" indent="0" algn="just">
              <a:buFont typeface="Arial" charset="0"/>
              <a:buNone/>
            </a:pPr>
            <a:r>
              <a:rPr lang="fr-FR" sz="1000" kern="0" dirty="0">
                <a:solidFill>
                  <a:schemeClr val="tx1"/>
                </a:solidFill>
              </a:rPr>
              <a:t>Nous avons donc visité la société CZL en compagnie de HORNET qui est équipé d’un système High speed avec un laser de 3 kW pour comprendre quels sont les paramètres clés.</a:t>
            </a:r>
          </a:p>
          <a:p>
            <a:pPr marL="0" indent="0" algn="just">
              <a:buFont typeface="Arial" charset="0"/>
              <a:buNone/>
            </a:pPr>
            <a:endParaRPr lang="fr-FR" sz="1000" dirty="0">
              <a:solidFill>
                <a:schemeClr val="tx1"/>
              </a:solidFill>
            </a:endParaRPr>
          </a:p>
          <a:p>
            <a:pPr marL="0" indent="0" algn="just">
              <a:buFont typeface="Arial" charset="0"/>
              <a:buNone/>
            </a:pPr>
            <a:r>
              <a:rPr lang="fr-FR" sz="1000" kern="0" dirty="0">
                <a:solidFill>
                  <a:schemeClr val="tx1"/>
                </a:solidFill>
              </a:rPr>
              <a:t>Ensuite, nous avons fait réalisé des éprouvettes à CZL que nous avons analysés</a:t>
            </a:r>
            <a:r>
              <a:rPr lang="fr-FR" sz="1000" dirty="0">
                <a:solidFill>
                  <a:schemeClr val="tx1"/>
                </a:solidFill>
              </a:rPr>
              <a:t> plus finement.</a:t>
            </a:r>
          </a:p>
          <a:p>
            <a:pPr marL="0" indent="0" algn="just">
              <a:buFont typeface="Arial" charset="0"/>
              <a:buNone/>
            </a:pPr>
            <a:endParaRPr lang="fr-FR" sz="1000" kern="0" dirty="0">
              <a:solidFill>
                <a:schemeClr val="tx1"/>
              </a:solidFill>
            </a:endParaRPr>
          </a:p>
          <a:p>
            <a:pPr marL="0" indent="0">
              <a:buFont typeface="Arial" charset="0"/>
              <a:buNone/>
            </a:pPr>
            <a:endParaRPr lang="fr-FR" sz="1000" kern="0" dirty="0">
              <a:solidFill>
                <a:schemeClr val="tx1"/>
              </a:solidFill>
            </a:endParaRPr>
          </a:p>
          <a:p>
            <a:pPr marL="0" indent="0">
              <a:buNone/>
            </a:pPr>
            <a:endParaRPr lang="en-US" sz="1000" dirty="0">
              <a:solidFill>
                <a:schemeClr val="tx1"/>
              </a:solidFill>
            </a:endParaRPr>
          </a:p>
        </p:txBody>
      </p:sp>
      <p:sp>
        <p:nvSpPr>
          <p:cNvPr id="3" name="Titre 2">
            <a:extLst>
              <a:ext uri="{FF2B5EF4-FFF2-40B4-BE49-F238E27FC236}">
                <a16:creationId xmlns:a16="http://schemas.microsoft.com/office/drawing/2014/main" id="{514B07B1-3895-135E-4B87-75AE33A4DCA2}"/>
              </a:ext>
            </a:extLst>
          </p:cNvPr>
          <p:cNvSpPr>
            <a:spLocks noGrp="1"/>
          </p:cNvSpPr>
          <p:nvPr>
            <p:ph type="title"/>
          </p:nvPr>
        </p:nvSpPr>
        <p:spPr>
          <a:xfrm>
            <a:off x="-1692696" y="53049"/>
            <a:ext cx="6588125" cy="758825"/>
          </a:xfrm>
        </p:spPr>
        <p:txBody>
          <a:bodyPr/>
          <a:lstStyle/>
          <a:p>
            <a:r>
              <a:rPr lang="fr-FR" sz="2800" dirty="0"/>
              <a:t>Etat de l’art :</a:t>
            </a:r>
          </a:p>
        </p:txBody>
      </p:sp>
      <p:pic>
        <p:nvPicPr>
          <p:cNvPr id="5" name="Image 4">
            <a:extLst>
              <a:ext uri="{FF2B5EF4-FFF2-40B4-BE49-F238E27FC236}">
                <a16:creationId xmlns:a16="http://schemas.microsoft.com/office/drawing/2014/main" id="{BB066FA5-3AC7-9EE4-F17D-1E805F04E9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9473" y="2969292"/>
            <a:ext cx="2880000" cy="2160000"/>
          </a:xfrm>
          <a:prstGeom prst="rect">
            <a:avLst/>
          </a:prstGeom>
        </p:spPr>
      </p:pic>
      <p:pic>
        <p:nvPicPr>
          <p:cNvPr id="7" name="Image 6">
            <a:extLst>
              <a:ext uri="{FF2B5EF4-FFF2-40B4-BE49-F238E27FC236}">
                <a16:creationId xmlns:a16="http://schemas.microsoft.com/office/drawing/2014/main" id="{29E56BE0-DED8-FE55-BA9D-06DD4765FD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8629" y="3239292"/>
            <a:ext cx="2160000" cy="1620000"/>
          </a:xfrm>
          <a:prstGeom prst="rect">
            <a:avLst/>
          </a:prstGeom>
        </p:spPr>
      </p:pic>
      <p:graphicFrame>
        <p:nvGraphicFramePr>
          <p:cNvPr id="8" name="Tableau 7">
            <a:extLst>
              <a:ext uri="{FF2B5EF4-FFF2-40B4-BE49-F238E27FC236}">
                <a16:creationId xmlns:a16="http://schemas.microsoft.com/office/drawing/2014/main" id="{DFC6BB64-AB47-3ECD-746B-146F8644E8AF}"/>
              </a:ext>
            </a:extLst>
          </p:cNvPr>
          <p:cNvGraphicFramePr>
            <a:graphicFrameLocks noGrp="1"/>
          </p:cNvGraphicFramePr>
          <p:nvPr/>
        </p:nvGraphicFramePr>
        <p:xfrm>
          <a:off x="1399473" y="5318060"/>
          <a:ext cx="5649170" cy="775754"/>
        </p:xfrm>
        <a:graphic>
          <a:graphicData uri="http://schemas.openxmlformats.org/drawingml/2006/table">
            <a:tbl>
              <a:tblPr>
                <a:tableStyleId>{5C22544A-7EE6-4342-B048-85BDC9FD1C3A}</a:tableStyleId>
              </a:tblPr>
              <a:tblGrid>
                <a:gridCol w="857689">
                  <a:extLst>
                    <a:ext uri="{9D8B030D-6E8A-4147-A177-3AD203B41FA5}">
                      <a16:colId xmlns:a16="http://schemas.microsoft.com/office/drawing/2014/main" val="3062883791"/>
                    </a:ext>
                  </a:extLst>
                </a:gridCol>
                <a:gridCol w="857689">
                  <a:extLst>
                    <a:ext uri="{9D8B030D-6E8A-4147-A177-3AD203B41FA5}">
                      <a16:colId xmlns:a16="http://schemas.microsoft.com/office/drawing/2014/main" val="20000"/>
                    </a:ext>
                  </a:extLst>
                </a:gridCol>
                <a:gridCol w="658059">
                  <a:extLst>
                    <a:ext uri="{9D8B030D-6E8A-4147-A177-3AD203B41FA5}">
                      <a16:colId xmlns:a16="http://schemas.microsoft.com/office/drawing/2014/main" val="20001"/>
                    </a:ext>
                  </a:extLst>
                </a:gridCol>
                <a:gridCol w="524882">
                  <a:extLst>
                    <a:ext uri="{9D8B030D-6E8A-4147-A177-3AD203B41FA5}">
                      <a16:colId xmlns:a16="http://schemas.microsoft.com/office/drawing/2014/main" val="20002"/>
                    </a:ext>
                  </a:extLst>
                </a:gridCol>
                <a:gridCol w="564051">
                  <a:extLst>
                    <a:ext uri="{9D8B030D-6E8A-4147-A177-3AD203B41FA5}">
                      <a16:colId xmlns:a16="http://schemas.microsoft.com/office/drawing/2014/main" val="20003"/>
                    </a:ext>
                  </a:extLst>
                </a:gridCol>
                <a:gridCol w="540549">
                  <a:extLst>
                    <a:ext uri="{9D8B030D-6E8A-4147-A177-3AD203B41FA5}">
                      <a16:colId xmlns:a16="http://schemas.microsoft.com/office/drawing/2014/main" val="525191427"/>
                    </a:ext>
                  </a:extLst>
                </a:gridCol>
                <a:gridCol w="1026260">
                  <a:extLst>
                    <a:ext uri="{9D8B030D-6E8A-4147-A177-3AD203B41FA5}">
                      <a16:colId xmlns:a16="http://schemas.microsoft.com/office/drawing/2014/main" val="20004"/>
                    </a:ext>
                  </a:extLst>
                </a:gridCol>
                <a:gridCol w="619991">
                  <a:extLst>
                    <a:ext uri="{9D8B030D-6E8A-4147-A177-3AD203B41FA5}">
                      <a16:colId xmlns:a16="http://schemas.microsoft.com/office/drawing/2014/main" val="20005"/>
                    </a:ext>
                  </a:extLst>
                </a:gridCol>
              </a:tblGrid>
              <a:tr h="404121">
                <a:tc>
                  <a:txBody>
                    <a:bodyPr/>
                    <a:lstStyle/>
                    <a:p>
                      <a:pPr algn="ctr" fontAlgn="ctr"/>
                      <a:r>
                        <a:rPr lang="fr-FR" sz="1000" b="0" i="0" u="none" strike="noStrike" dirty="0">
                          <a:solidFill>
                            <a:srgbClr val="000000"/>
                          </a:solidFill>
                          <a:effectLst/>
                          <a:latin typeface="+mn-lt"/>
                        </a:rPr>
                        <a:t>Dépôt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mn-lt"/>
                        </a:rPr>
                        <a:t>Diamètre avant rechargement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000" u="none" strike="noStrike" dirty="0">
                          <a:effectLst/>
                          <a:latin typeface="+mn-lt"/>
                        </a:rPr>
                        <a:t>Epaisseur de dépôt brut</a:t>
                      </a:r>
                      <a:endParaRPr lang="fr-FR" sz="10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mn-lt"/>
                        </a:rPr>
                        <a:t>Rectifié à</a:t>
                      </a:r>
                    </a:p>
                    <a:p>
                      <a:pPr algn="ctr" fontAlgn="ctr"/>
                      <a:r>
                        <a:rPr lang="fr-FR" sz="1000" b="0" i="0" u="none" strike="noStrike" dirty="0">
                          <a:solidFill>
                            <a:srgbClr val="000000"/>
                          </a:solidFill>
                          <a:effectLst/>
                          <a:latin typeface="+mn-lt"/>
                        </a:rPr>
                        <a:t>dia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mn-lt"/>
                        </a:rPr>
                        <a:t>Nombre de couches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mn-lt"/>
                        </a:rPr>
                        <a:t>Pas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000" u="none" strike="noStrike" dirty="0">
                          <a:effectLst/>
                          <a:latin typeface="+mn-lt"/>
                        </a:rPr>
                        <a:t>Ra </a:t>
                      </a:r>
                    </a:p>
                    <a:p>
                      <a:pPr algn="ctr" fontAlgn="ctr"/>
                      <a:r>
                        <a:rPr lang="fr-FR" sz="1000" u="none" strike="noStrike" dirty="0">
                          <a:effectLst/>
                          <a:latin typeface="+mn-lt"/>
                        </a:rPr>
                        <a:t>après rechargement</a:t>
                      </a:r>
                      <a:endParaRPr lang="fr-FR" sz="10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000" b="0" i="0" u="none" strike="noStrike" dirty="0">
                          <a:solidFill>
                            <a:srgbClr val="000000"/>
                          </a:solidFill>
                          <a:effectLst/>
                          <a:latin typeface="+mn-lt"/>
                        </a:rPr>
                        <a:t>Dureté</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9029">
                <a:tc>
                  <a:txBody>
                    <a:bodyPr/>
                    <a:lstStyle/>
                    <a:p>
                      <a:pPr marL="0" algn="ctr" defTabSz="914400" rtl="0" eaLnBrk="1" fontAlgn="ctr" latinLnBrk="0" hangingPunct="1"/>
                      <a:r>
                        <a:rPr lang="fr-FR" sz="1000" u="none" strike="noStrike" kern="1200" dirty="0">
                          <a:solidFill>
                            <a:schemeClr val="dk1"/>
                          </a:solidFill>
                          <a:effectLst/>
                          <a:latin typeface="+mn-lt"/>
                          <a:ea typeface="+mn-ea"/>
                          <a:cs typeface="+mn-cs"/>
                        </a:rPr>
                        <a:t>Inconel 625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fr-FR" sz="1000" u="none" strike="noStrike" kern="1200" dirty="0">
                          <a:solidFill>
                            <a:schemeClr val="dk1"/>
                          </a:solidFill>
                          <a:effectLst/>
                          <a:latin typeface="+mn-lt"/>
                          <a:ea typeface="+mn-ea"/>
                          <a:cs typeface="+mn-cs"/>
                        </a:rPr>
                        <a:t>125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000" u="none" strike="noStrike" dirty="0">
                          <a:effectLst/>
                          <a:latin typeface="+mn-lt"/>
                        </a:rPr>
                        <a:t>0,25</a:t>
                      </a:r>
                      <a:endParaRPr lang="fr-FR" sz="1000" b="0" i="0" u="none" strike="noStrike" baseline="30000"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000" b="0" i="0" u="none" strike="noStrike" dirty="0">
                          <a:solidFill>
                            <a:schemeClr val="dk1"/>
                          </a:solidFill>
                          <a:effectLst/>
                          <a:latin typeface="+mn-lt"/>
                        </a:rPr>
                        <a:t>125,3</a:t>
                      </a:r>
                      <a:endParaRPr lang="fr-FR" sz="10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mn-lt"/>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000" b="0" i="0" u="none" strike="noStrike" baseline="0" dirty="0">
                          <a:solidFill>
                            <a:srgbClr val="000000"/>
                          </a:solidFill>
                          <a:effectLst/>
                          <a:latin typeface="+mn-lt"/>
                        </a:rPr>
                        <a:t>0,1 mm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000" b="0" i="0" u="none" strike="noStrike" dirty="0">
                          <a:solidFill>
                            <a:schemeClr val="dk1"/>
                          </a:solidFill>
                          <a:effectLst/>
                          <a:latin typeface="+mn-lt"/>
                        </a:rPr>
                        <a:t>9 +/- 2</a:t>
                      </a:r>
                      <a:endParaRPr lang="fr-FR" sz="1000" b="0" i="0" u="none" strike="noStrike" baseline="30000"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mn-lt"/>
                        </a:rPr>
                        <a:t>310 Hv0,3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2873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1">
            <a:extLst>
              <a:ext uri="{FF2B5EF4-FFF2-40B4-BE49-F238E27FC236}">
                <a16:creationId xmlns:a16="http://schemas.microsoft.com/office/drawing/2014/main" id="{652A6B52-7183-4FA4-9A25-D6E74FE13B98}"/>
              </a:ext>
            </a:extLst>
          </p:cNvPr>
          <p:cNvSpPr txBox="1">
            <a:spLocks/>
          </p:cNvSpPr>
          <p:nvPr/>
        </p:nvSpPr>
        <p:spPr bwMode="auto">
          <a:xfrm>
            <a:off x="292035" y="1103721"/>
            <a:ext cx="8559929" cy="5601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D1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8000" bIns="10800" numCol="1" anchor="t" anchorCtr="0" compatLnSpc="1">
            <a:prstTxWarp prst="textNoShape">
              <a:avLst/>
            </a:prstTxWarp>
          </a:bodyPr>
          <a:lstStyle>
            <a:lvl1pPr marL="180975" indent="-180975" algn="l" rtl="0" eaLnBrk="1" fontAlgn="base" hangingPunct="1">
              <a:spcBef>
                <a:spcPct val="20000"/>
              </a:spcBef>
              <a:spcAft>
                <a:spcPct val="0"/>
              </a:spcAft>
              <a:buClr>
                <a:schemeClr val="accent1"/>
              </a:buClr>
              <a:buFont typeface="Arial" charset="0"/>
              <a:buChar char="●"/>
              <a:defRPr sz="2000">
                <a:solidFill>
                  <a:schemeClr val="accent1"/>
                </a:solidFill>
                <a:latin typeface="+mn-lt"/>
                <a:ea typeface="+mn-ea"/>
                <a:cs typeface="+mn-cs"/>
              </a:defRPr>
            </a:lvl1pPr>
            <a:lvl2pPr marL="541338" indent="-180975" algn="l" rtl="0" eaLnBrk="1" fontAlgn="base" hangingPunct="1">
              <a:spcBef>
                <a:spcPct val="20000"/>
              </a:spcBef>
              <a:spcAft>
                <a:spcPct val="0"/>
              </a:spcAft>
              <a:buClr>
                <a:schemeClr val="bg2"/>
              </a:buClr>
              <a:buFont typeface="Arial" charset="0"/>
              <a:buChar char="●"/>
              <a:defRPr>
                <a:solidFill>
                  <a:schemeClr val="bg2"/>
                </a:solidFill>
                <a:latin typeface="+mn-lt"/>
              </a:defRPr>
            </a:lvl2pPr>
            <a:lvl3pPr marL="901700" indent="-84138" algn="l" rtl="0" eaLnBrk="1" fontAlgn="base" hangingPunct="1">
              <a:spcBef>
                <a:spcPct val="20000"/>
              </a:spcBef>
              <a:spcAft>
                <a:spcPct val="0"/>
              </a:spcAft>
              <a:buClr>
                <a:schemeClr val="bg2"/>
              </a:buClr>
              <a:buFont typeface="Arial" charset="0"/>
              <a:buChar char="●"/>
              <a:defRPr>
                <a:solidFill>
                  <a:schemeClr val="bg2"/>
                </a:solidFill>
                <a:latin typeface="+mn-lt"/>
              </a:defRPr>
            </a:lvl3pPr>
            <a:lvl4pPr marL="1751013" indent="-228600" algn="l" rtl="0" eaLnBrk="1" fontAlgn="base" hangingPunct="1">
              <a:spcBef>
                <a:spcPct val="20000"/>
              </a:spcBef>
              <a:spcAft>
                <a:spcPct val="0"/>
              </a:spcAft>
              <a:buChar char="–"/>
              <a:defRPr sz="2000">
                <a:solidFill>
                  <a:schemeClr val="tx1"/>
                </a:solidFill>
                <a:latin typeface="+mn-lt"/>
              </a:defRPr>
            </a:lvl4pPr>
            <a:lvl5pPr marL="2159000" indent="-228600" algn="l" rtl="0" eaLnBrk="1" fontAlgn="base" hangingPunct="1">
              <a:spcBef>
                <a:spcPct val="20000"/>
              </a:spcBef>
              <a:spcAft>
                <a:spcPct val="0"/>
              </a:spcAft>
              <a:buChar char="»"/>
              <a:defRPr sz="2000">
                <a:solidFill>
                  <a:schemeClr val="tx1"/>
                </a:solidFill>
                <a:latin typeface="+mn-lt"/>
              </a:defRPr>
            </a:lvl5pPr>
            <a:lvl6pPr marL="2616200" indent="-228600" algn="l" rtl="0" eaLnBrk="1" fontAlgn="base" hangingPunct="1">
              <a:spcBef>
                <a:spcPct val="20000"/>
              </a:spcBef>
              <a:spcAft>
                <a:spcPct val="0"/>
              </a:spcAft>
              <a:buChar char="»"/>
              <a:defRPr sz="2000">
                <a:solidFill>
                  <a:schemeClr val="tx1"/>
                </a:solidFill>
                <a:latin typeface="+mn-lt"/>
              </a:defRPr>
            </a:lvl6pPr>
            <a:lvl7pPr marL="3073400" indent="-228600" algn="l" rtl="0" eaLnBrk="1" fontAlgn="base" hangingPunct="1">
              <a:spcBef>
                <a:spcPct val="20000"/>
              </a:spcBef>
              <a:spcAft>
                <a:spcPct val="0"/>
              </a:spcAft>
              <a:buChar char="»"/>
              <a:defRPr sz="2000">
                <a:solidFill>
                  <a:schemeClr val="tx1"/>
                </a:solidFill>
                <a:latin typeface="+mn-lt"/>
              </a:defRPr>
            </a:lvl7pPr>
            <a:lvl8pPr marL="3530600" indent="-228600" algn="l" rtl="0" eaLnBrk="1" fontAlgn="base" hangingPunct="1">
              <a:spcBef>
                <a:spcPct val="20000"/>
              </a:spcBef>
              <a:spcAft>
                <a:spcPct val="0"/>
              </a:spcAft>
              <a:buChar char="»"/>
              <a:defRPr sz="2000">
                <a:solidFill>
                  <a:schemeClr val="tx1"/>
                </a:solidFill>
                <a:latin typeface="+mn-lt"/>
              </a:defRPr>
            </a:lvl8pPr>
            <a:lvl9pPr marL="39878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fr-FR" sz="1000" dirty="0">
                <a:solidFill>
                  <a:schemeClr val="tx1"/>
                </a:solidFill>
              </a:rPr>
              <a:t>Pour travailler dans les conditions requises par le High Speed, il faut un jet de poudre plus concentré pour avoir une opacification plus importante entre le faisceau et la pièce et travailler avec des densités d’énergie plus élevée.</a:t>
            </a:r>
            <a:endParaRPr lang="fr-FR" sz="1000" kern="0" dirty="0">
              <a:solidFill>
                <a:schemeClr val="tx1"/>
              </a:solidFill>
              <a:cs typeface="Arial" panose="020B0604020202020204" pitchFamily="34" charset="0"/>
            </a:endParaRPr>
          </a:p>
          <a:p>
            <a:pPr marL="0" indent="0">
              <a:buNone/>
            </a:pPr>
            <a:r>
              <a:rPr lang="fr-FR" sz="1000" kern="0" dirty="0">
                <a:solidFill>
                  <a:schemeClr val="tx1"/>
                </a:solidFill>
                <a:cs typeface="Arial" panose="020B0604020202020204" pitchFamily="34" charset="0"/>
              </a:rPr>
              <a:t>Nous avons fait le choix de partir de notre buse coaxiale bien connue et d’en extrapoler une version High Speed avec un spot de 1,5 mm comme observé chez CZL et  aussi tels que proposés en standard par HORNET à ce moment-là.</a:t>
            </a:r>
          </a:p>
          <a:p>
            <a:pPr marL="0" indent="0">
              <a:buNone/>
            </a:pPr>
            <a:endParaRPr lang="fr-FR" sz="1000" kern="0" dirty="0">
              <a:solidFill>
                <a:schemeClr val="tx1"/>
              </a:solidFill>
              <a:cs typeface="Arial" panose="020B0604020202020204" pitchFamily="34" charset="0"/>
            </a:endParaRPr>
          </a:p>
          <a:p>
            <a:pPr marL="0" indent="0">
              <a:buNone/>
            </a:pPr>
            <a:r>
              <a:rPr lang="fr-FR" sz="1000" kern="0" dirty="0">
                <a:solidFill>
                  <a:schemeClr val="tx1"/>
                </a:solidFill>
                <a:cs typeface="Arial" panose="020B0604020202020204" pitchFamily="34" charset="0"/>
              </a:rPr>
              <a:t>Pour arriver à cela nous avons procédé par étape :</a:t>
            </a:r>
          </a:p>
          <a:p>
            <a:pPr marL="0" indent="0">
              <a:buNone/>
            </a:pPr>
            <a:endParaRPr lang="fr-FR" sz="1000" kern="0" dirty="0">
              <a:solidFill>
                <a:schemeClr val="tx1"/>
              </a:solidFill>
              <a:cs typeface="Arial" panose="020B0604020202020204" pitchFamily="34" charset="0"/>
            </a:endParaRPr>
          </a:p>
          <a:p>
            <a:pPr marL="0" indent="0">
              <a:buNone/>
            </a:pPr>
            <a:r>
              <a:rPr lang="fr-FR" sz="1000" b="1" kern="0" dirty="0">
                <a:solidFill>
                  <a:schemeClr val="tx1"/>
                </a:solidFill>
                <a:cs typeface="Arial" panose="020B0604020202020204" pitchFamily="34" charset="0"/>
              </a:rPr>
              <a:t>Etape 1 : sur Laser 2 :</a:t>
            </a:r>
          </a:p>
          <a:p>
            <a:pPr>
              <a:buFontTx/>
              <a:buChar char="-"/>
            </a:pPr>
            <a:r>
              <a:rPr lang="fr-FR" sz="1000" kern="0" dirty="0">
                <a:solidFill>
                  <a:schemeClr val="tx1"/>
                </a:solidFill>
                <a:cs typeface="Arial" panose="020B0604020202020204" pitchFamily="34" charset="0"/>
              </a:rPr>
              <a:t>Définition d’un premier système optique pour obtenir un spot de dimensions 1,5 mm avec notre matériel existant sur Laser 2</a:t>
            </a:r>
          </a:p>
          <a:p>
            <a:pPr>
              <a:buFontTx/>
              <a:buChar char="-"/>
            </a:pPr>
            <a:r>
              <a:rPr lang="fr-FR" sz="1000" kern="0" dirty="0">
                <a:solidFill>
                  <a:schemeClr val="tx1"/>
                </a:solidFill>
                <a:cs typeface="Arial" panose="020B0604020202020204" pitchFamily="34" charset="0"/>
              </a:rPr>
              <a:t>Définition d’un premier jeu de cône et vérification de la géométrie du jet</a:t>
            </a:r>
          </a:p>
          <a:p>
            <a:pPr>
              <a:buFontTx/>
              <a:buChar char="-"/>
            </a:pPr>
            <a:r>
              <a:rPr lang="fr-FR" sz="1000" kern="0" dirty="0">
                <a:solidFill>
                  <a:schemeClr val="tx1"/>
                </a:solidFill>
                <a:cs typeface="Arial" panose="020B0604020202020204" pitchFamily="34" charset="0"/>
              </a:rPr>
              <a:t>Mariage de la buse et du système optique et essais en condition Laser </a:t>
            </a:r>
            <a:r>
              <a:rPr lang="fr-FR" sz="1000" kern="0" dirty="0" err="1">
                <a:solidFill>
                  <a:schemeClr val="tx1"/>
                </a:solidFill>
                <a:cs typeface="Arial" panose="020B0604020202020204" pitchFamily="34" charset="0"/>
              </a:rPr>
              <a:t>cladding</a:t>
            </a:r>
            <a:r>
              <a:rPr lang="fr-FR" sz="1000" kern="0" dirty="0">
                <a:solidFill>
                  <a:schemeClr val="tx1"/>
                </a:solidFill>
                <a:cs typeface="Arial" panose="020B0604020202020204" pitchFamily="34" charset="0"/>
              </a:rPr>
              <a:t> jusqu’à 10 m/min dans le but d’approcher les réglages et de vérifier les rendements .</a:t>
            </a:r>
          </a:p>
          <a:p>
            <a:pPr marL="0" indent="0">
              <a:buNone/>
            </a:pPr>
            <a:endParaRPr lang="fr-FR" sz="1000" kern="0" dirty="0">
              <a:solidFill>
                <a:schemeClr val="tx1"/>
              </a:solidFill>
              <a:cs typeface="Arial" panose="020B0604020202020204" pitchFamily="34" charset="0"/>
            </a:endParaRPr>
          </a:p>
          <a:p>
            <a:pPr marL="0" indent="0">
              <a:buNone/>
            </a:pPr>
            <a:r>
              <a:rPr lang="fr-FR" sz="1000" kern="0" dirty="0">
                <a:solidFill>
                  <a:schemeClr val="tx1"/>
                </a:solidFill>
                <a:cs typeface="Arial" panose="020B0604020202020204" pitchFamily="34" charset="0"/>
              </a:rPr>
              <a:t> </a:t>
            </a:r>
            <a:r>
              <a:rPr lang="fr-FR" sz="1000" b="1" kern="0" dirty="0">
                <a:solidFill>
                  <a:schemeClr val="tx1"/>
                </a:solidFill>
                <a:cs typeface="Arial" panose="020B0604020202020204" pitchFamily="34" charset="0"/>
              </a:rPr>
              <a:t>Etape 2 : sur le laser 8000-40 du Laser 1 et le plateau rapide :</a:t>
            </a:r>
          </a:p>
          <a:p>
            <a:pPr marL="0" indent="0">
              <a:buNone/>
            </a:pPr>
            <a:endParaRPr lang="fr-FR" sz="1000" kern="0" dirty="0">
              <a:solidFill>
                <a:schemeClr val="tx1"/>
              </a:solidFill>
              <a:cs typeface="Arial" panose="020B0604020202020204" pitchFamily="34" charset="0"/>
            </a:endParaRPr>
          </a:p>
          <a:p>
            <a:pPr marL="0" indent="0">
              <a:buNone/>
            </a:pPr>
            <a:r>
              <a:rPr lang="fr-FR" sz="1000" kern="0" dirty="0">
                <a:solidFill>
                  <a:schemeClr val="tx1"/>
                </a:solidFill>
                <a:cs typeface="Arial" panose="020B0604020202020204" pitchFamily="34" charset="0"/>
              </a:rPr>
              <a:t>- Extrapolation du système optique avec une focale de 300 </a:t>
            </a:r>
            <a:r>
              <a:rPr lang="fr-FR" sz="1000" kern="0" dirty="0" err="1">
                <a:solidFill>
                  <a:schemeClr val="tx1"/>
                </a:solidFill>
                <a:cs typeface="Arial" panose="020B0604020202020204" pitchFamily="34" charset="0"/>
              </a:rPr>
              <a:t>mm.</a:t>
            </a:r>
            <a:endParaRPr lang="fr-FR" sz="1000" kern="0" dirty="0">
              <a:solidFill>
                <a:schemeClr val="tx1"/>
              </a:solidFill>
              <a:cs typeface="Arial" panose="020B0604020202020204" pitchFamily="34" charset="0"/>
            </a:endParaRPr>
          </a:p>
          <a:p>
            <a:pPr marL="0" indent="0">
              <a:buNone/>
            </a:pPr>
            <a:r>
              <a:rPr lang="fr-FR" sz="1000" kern="0" dirty="0">
                <a:solidFill>
                  <a:schemeClr val="tx1"/>
                </a:solidFill>
                <a:cs typeface="Arial" panose="020B0604020202020204" pitchFamily="34" charset="0"/>
              </a:rPr>
              <a:t>- Adaptation de la buse</a:t>
            </a:r>
          </a:p>
          <a:p>
            <a:pPr marL="0" indent="0">
              <a:buNone/>
            </a:pPr>
            <a:r>
              <a:rPr lang="fr-FR" sz="1000" kern="0" dirty="0">
                <a:solidFill>
                  <a:schemeClr val="tx1"/>
                </a:solidFill>
                <a:cs typeface="Arial" panose="020B0604020202020204" pitchFamily="34" charset="0"/>
              </a:rPr>
              <a:t>- Caractérisation du système optique</a:t>
            </a:r>
          </a:p>
          <a:p>
            <a:pPr marL="0" indent="0">
              <a:buNone/>
            </a:pPr>
            <a:endParaRPr lang="fr-FR" sz="1000" kern="0" dirty="0">
              <a:solidFill>
                <a:schemeClr val="tx1"/>
              </a:solidFill>
              <a:cs typeface="Arial" panose="020B0604020202020204" pitchFamily="34" charset="0"/>
            </a:endParaRPr>
          </a:p>
          <a:p>
            <a:pPr marL="0" indent="0">
              <a:buNone/>
            </a:pPr>
            <a:r>
              <a:rPr lang="fr-FR" sz="1000" b="1" kern="0" dirty="0">
                <a:solidFill>
                  <a:schemeClr val="tx1"/>
                </a:solidFill>
                <a:cs typeface="Arial" panose="020B0604020202020204" pitchFamily="34" charset="0"/>
              </a:rPr>
              <a:t>Etape 3 : Cartographie du procédé (2024)</a:t>
            </a:r>
          </a:p>
          <a:p>
            <a:pPr marL="0" indent="0">
              <a:buNone/>
            </a:pPr>
            <a:endParaRPr lang="fr-FR" sz="1000" kern="0" dirty="0">
              <a:solidFill>
                <a:schemeClr val="tx1"/>
              </a:solidFill>
              <a:cs typeface="Arial" panose="020B0604020202020204" pitchFamily="34" charset="0"/>
            </a:endParaRPr>
          </a:p>
          <a:p>
            <a:pPr marL="0" indent="0">
              <a:buNone/>
            </a:pPr>
            <a:r>
              <a:rPr lang="fr-FR" sz="1000" kern="0" dirty="0">
                <a:solidFill>
                  <a:schemeClr val="tx1"/>
                </a:solidFill>
                <a:cs typeface="Arial" panose="020B0604020202020204" pitchFamily="34" charset="0"/>
              </a:rPr>
              <a:t>- Etude de l’influence des paramètres opératoires</a:t>
            </a:r>
          </a:p>
          <a:p>
            <a:pPr marL="0" indent="0">
              <a:buNone/>
            </a:pPr>
            <a:r>
              <a:rPr lang="fr-FR" sz="1000" kern="0" dirty="0">
                <a:solidFill>
                  <a:schemeClr val="tx1"/>
                </a:solidFill>
                <a:cs typeface="Arial" panose="020B0604020202020204" pitchFamily="34" charset="0"/>
              </a:rPr>
              <a:t>- Essais d’endurance</a:t>
            </a:r>
          </a:p>
          <a:p>
            <a:pPr marL="0" indent="0">
              <a:buNone/>
            </a:pPr>
            <a:endParaRPr lang="fr-FR" sz="1000" kern="0" dirty="0">
              <a:solidFill>
                <a:schemeClr val="tx1"/>
              </a:solidFill>
              <a:cs typeface="Arial" panose="020B0604020202020204" pitchFamily="34" charset="0"/>
            </a:endParaRPr>
          </a:p>
          <a:p>
            <a:pPr marL="0" indent="0">
              <a:buNone/>
            </a:pPr>
            <a:r>
              <a:rPr lang="fr-FR" sz="1000" b="1" kern="0" dirty="0">
                <a:solidFill>
                  <a:schemeClr val="tx1"/>
                </a:solidFill>
                <a:cs typeface="Arial" panose="020B0604020202020204" pitchFamily="34" charset="0"/>
              </a:rPr>
              <a:t>Etape 4 : Tests avec différentes poudres (2024)</a:t>
            </a:r>
          </a:p>
          <a:p>
            <a:pPr marL="0" indent="0">
              <a:buNone/>
            </a:pPr>
            <a:endParaRPr lang="fr-FR" sz="1000" kern="0" dirty="0">
              <a:solidFill>
                <a:schemeClr val="tx1"/>
              </a:solidFill>
              <a:cs typeface="Arial" panose="020B0604020202020204" pitchFamily="34" charset="0"/>
            </a:endParaRPr>
          </a:p>
          <a:p>
            <a:pPr marL="0" indent="0">
              <a:buNone/>
            </a:pPr>
            <a:r>
              <a:rPr lang="fr-FR" sz="1000" kern="0" dirty="0">
                <a:solidFill>
                  <a:schemeClr val="tx1"/>
                </a:solidFill>
                <a:cs typeface="Arial" panose="020B0604020202020204" pitchFamily="34" charset="0"/>
              </a:rPr>
              <a:t>Dans la suite du document sont résumés les résultats issus de ces différentes étapes.</a:t>
            </a:r>
          </a:p>
        </p:txBody>
      </p:sp>
      <p:sp>
        <p:nvSpPr>
          <p:cNvPr id="3" name="Titre 2">
            <a:extLst>
              <a:ext uri="{FF2B5EF4-FFF2-40B4-BE49-F238E27FC236}">
                <a16:creationId xmlns:a16="http://schemas.microsoft.com/office/drawing/2014/main" id="{32650534-C340-4676-EC27-4B7DD56E8978}"/>
              </a:ext>
            </a:extLst>
          </p:cNvPr>
          <p:cNvSpPr>
            <a:spLocks noGrp="1"/>
          </p:cNvSpPr>
          <p:nvPr>
            <p:ph type="title"/>
          </p:nvPr>
        </p:nvSpPr>
        <p:spPr>
          <a:xfrm>
            <a:off x="-540568" y="188148"/>
            <a:ext cx="8227344" cy="400110"/>
          </a:xfrm>
        </p:spPr>
        <p:txBody>
          <a:bodyPr/>
          <a:lstStyle/>
          <a:p>
            <a:r>
              <a:rPr lang="fr-FR" sz="2800" dirty="0"/>
              <a:t>Programme de développement :</a:t>
            </a:r>
          </a:p>
        </p:txBody>
      </p:sp>
    </p:spTree>
    <p:extLst>
      <p:ext uri="{BB962C8B-B14F-4D97-AF65-F5344CB8AC3E}">
        <p14:creationId xmlns:p14="http://schemas.microsoft.com/office/powerpoint/2010/main" val="347941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1">
            <a:extLst>
              <a:ext uri="{FF2B5EF4-FFF2-40B4-BE49-F238E27FC236}">
                <a16:creationId xmlns:a16="http://schemas.microsoft.com/office/drawing/2014/main" id="{D5B0B263-BE39-5E11-6277-D5C9BBD740FC}"/>
              </a:ext>
            </a:extLst>
          </p:cNvPr>
          <p:cNvSpPr txBox="1">
            <a:spLocks/>
          </p:cNvSpPr>
          <p:nvPr/>
        </p:nvSpPr>
        <p:spPr bwMode="auto">
          <a:xfrm>
            <a:off x="233088" y="1102520"/>
            <a:ext cx="6837015" cy="4361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D1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8000" bIns="10800" numCol="1" anchor="t" anchorCtr="0" compatLnSpc="1">
            <a:prstTxWarp prst="textNoShape">
              <a:avLst/>
            </a:prstTxWarp>
          </a:bodyPr>
          <a:lstStyle>
            <a:lvl1pPr marL="180975" indent="-180975" algn="l" rtl="0" eaLnBrk="1" fontAlgn="base" hangingPunct="1">
              <a:spcBef>
                <a:spcPct val="20000"/>
              </a:spcBef>
              <a:spcAft>
                <a:spcPct val="0"/>
              </a:spcAft>
              <a:buClr>
                <a:schemeClr val="accent1"/>
              </a:buClr>
              <a:buFont typeface="Arial" charset="0"/>
              <a:buChar char="●"/>
              <a:defRPr sz="2000">
                <a:solidFill>
                  <a:schemeClr val="accent1"/>
                </a:solidFill>
                <a:latin typeface="+mn-lt"/>
                <a:ea typeface="+mn-ea"/>
                <a:cs typeface="+mn-cs"/>
              </a:defRPr>
            </a:lvl1pPr>
            <a:lvl2pPr marL="541338" indent="-180975" algn="l" rtl="0" eaLnBrk="1" fontAlgn="base" hangingPunct="1">
              <a:spcBef>
                <a:spcPct val="20000"/>
              </a:spcBef>
              <a:spcAft>
                <a:spcPct val="0"/>
              </a:spcAft>
              <a:buClr>
                <a:schemeClr val="bg2"/>
              </a:buClr>
              <a:buFont typeface="Arial" charset="0"/>
              <a:buChar char="●"/>
              <a:defRPr>
                <a:solidFill>
                  <a:schemeClr val="bg2"/>
                </a:solidFill>
                <a:latin typeface="+mn-lt"/>
              </a:defRPr>
            </a:lvl2pPr>
            <a:lvl3pPr marL="901700" indent="-84138" algn="l" rtl="0" eaLnBrk="1" fontAlgn="base" hangingPunct="1">
              <a:spcBef>
                <a:spcPct val="20000"/>
              </a:spcBef>
              <a:spcAft>
                <a:spcPct val="0"/>
              </a:spcAft>
              <a:buClr>
                <a:schemeClr val="bg2"/>
              </a:buClr>
              <a:buFont typeface="Arial" charset="0"/>
              <a:buChar char="●"/>
              <a:defRPr>
                <a:solidFill>
                  <a:schemeClr val="bg2"/>
                </a:solidFill>
                <a:latin typeface="+mn-lt"/>
              </a:defRPr>
            </a:lvl3pPr>
            <a:lvl4pPr marL="1751013" indent="-228600" algn="l" rtl="0" eaLnBrk="1" fontAlgn="base" hangingPunct="1">
              <a:spcBef>
                <a:spcPct val="20000"/>
              </a:spcBef>
              <a:spcAft>
                <a:spcPct val="0"/>
              </a:spcAft>
              <a:buChar char="–"/>
              <a:defRPr sz="2000">
                <a:solidFill>
                  <a:schemeClr val="tx1"/>
                </a:solidFill>
                <a:latin typeface="+mn-lt"/>
              </a:defRPr>
            </a:lvl4pPr>
            <a:lvl5pPr marL="2159000" indent="-228600" algn="l" rtl="0" eaLnBrk="1" fontAlgn="base" hangingPunct="1">
              <a:spcBef>
                <a:spcPct val="20000"/>
              </a:spcBef>
              <a:spcAft>
                <a:spcPct val="0"/>
              </a:spcAft>
              <a:buChar char="»"/>
              <a:defRPr sz="2000">
                <a:solidFill>
                  <a:schemeClr val="tx1"/>
                </a:solidFill>
                <a:latin typeface="+mn-lt"/>
              </a:defRPr>
            </a:lvl5pPr>
            <a:lvl6pPr marL="2616200" indent="-228600" algn="l" rtl="0" eaLnBrk="1" fontAlgn="base" hangingPunct="1">
              <a:spcBef>
                <a:spcPct val="20000"/>
              </a:spcBef>
              <a:spcAft>
                <a:spcPct val="0"/>
              </a:spcAft>
              <a:buChar char="»"/>
              <a:defRPr sz="2000">
                <a:solidFill>
                  <a:schemeClr val="tx1"/>
                </a:solidFill>
                <a:latin typeface="+mn-lt"/>
              </a:defRPr>
            </a:lvl6pPr>
            <a:lvl7pPr marL="3073400" indent="-228600" algn="l" rtl="0" eaLnBrk="1" fontAlgn="base" hangingPunct="1">
              <a:spcBef>
                <a:spcPct val="20000"/>
              </a:spcBef>
              <a:spcAft>
                <a:spcPct val="0"/>
              </a:spcAft>
              <a:buChar char="»"/>
              <a:defRPr sz="2000">
                <a:solidFill>
                  <a:schemeClr val="tx1"/>
                </a:solidFill>
                <a:latin typeface="+mn-lt"/>
              </a:defRPr>
            </a:lvl7pPr>
            <a:lvl8pPr marL="3530600" indent="-228600" algn="l" rtl="0" eaLnBrk="1" fontAlgn="base" hangingPunct="1">
              <a:spcBef>
                <a:spcPct val="20000"/>
              </a:spcBef>
              <a:spcAft>
                <a:spcPct val="0"/>
              </a:spcAft>
              <a:buChar char="»"/>
              <a:defRPr sz="2000">
                <a:solidFill>
                  <a:schemeClr val="tx1"/>
                </a:solidFill>
                <a:latin typeface="+mn-lt"/>
              </a:defRPr>
            </a:lvl8pPr>
            <a:lvl9pPr marL="3987800" indent="-228600" algn="l" rtl="0" eaLnBrk="1" fontAlgn="base" hangingPunct="1">
              <a:spcBef>
                <a:spcPct val="20000"/>
              </a:spcBef>
              <a:spcAft>
                <a:spcPct val="0"/>
              </a:spcAft>
              <a:buChar char="»"/>
              <a:defRPr sz="2000">
                <a:solidFill>
                  <a:schemeClr val="tx1"/>
                </a:solidFill>
                <a:latin typeface="+mn-lt"/>
              </a:defRPr>
            </a:lvl9pPr>
          </a:lstStyle>
          <a:p>
            <a:pPr marL="0" indent="0">
              <a:buNone/>
            </a:pPr>
            <a:endParaRPr lang="fr-FR" sz="1000" kern="0" dirty="0">
              <a:cs typeface="Arial" panose="020B0604020202020204" pitchFamily="34" charset="0"/>
            </a:endParaRPr>
          </a:p>
          <a:p>
            <a:pPr marL="0" indent="0">
              <a:buNone/>
            </a:pPr>
            <a:r>
              <a:rPr lang="fr-FR" sz="1000" kern="0" dirty="0">
                <a:solidFill>
                  <a:schemeClr val="tx1"/>
                </a:solidFill>
                <a:cs typeface="Arial" panose="020B0604020202020204" pitchFamily="34" charset="0"/>
              </a:rPr>
              <a:t>Définir un spot de dia 1,5 mm est en soi aisé car il ne s’agit que d’un rapport de grandissement entre le diamètre du faisceau en sortie de buse suivant la règle Dia spot = Dia de la fibre x (focale lentille focalisation/ focale lentille </a:t>
            </a:r>
            <a:r>
              <a:rPr lang="fr-FR" sz="1000" kern="0" dirty="0" err="1">
                <a:solidFill>
                  <a:schemeClr val="tx1"/>
                </a:solidFill>
                <a:cs typeface="Arial" panose="020B0604020202020204" pitchFamily="34" charset="0"/>
              </a:rPr>
              <a:t>recollimation</a:t>
            </a:r>
            <a:r>
              <a:rPr lang="fr-FR" sz="1000" kern="0" dirty="0">
                <a:solidFill>
                  <a:schemeClr val="tx1"/>
                </a:solidFill>
                <a:cs typeface="Arial" panose="020B0604020202020204" pitchFamily="34" charset="0"/>
              </a:rPr>
              <a:t>).</a:t>
            </a:r>
          </a:p>
          <a:p>
            <a:pPr marL="0" indent="0">
              <a:buNone/>
            </a:pPr>
            <a:endParaRPr lang="fr-FR" sz="1000" kern="0" dirty="0">
              <a:solidFill>
                <a:schemeClr val="tx1"/>
              </a:solidFill>
              <a:cs typeface="Arial" panose="020B0604020202020204" pitchFamily="34" charset="0"/>
            </a:endParaRPr>
          </a:p>
          <a:p>
            <a:pPr marL="0" indent="0">
              <a:buNone/>
            </a:pPr>
            <a:r>
              <a:rPr lang="fr-FR" sz="1000" kern="0" dirty="0">
                <a:solidFill>
                  <a:schemeClr val="tx1"/>
                </a:solidFill>
                <a:cs typeface="Arial" panose="020B0604020202020204" pitchFamily="34" charset="0"/>
              </a:rPr>
              <a:t>Ainsi, avec une fibre de 600 µm nous avons un spot de 1,5 mm avec une focalisation de 200 mm</a:t>
            </a:r>
          </a:p>
          <a:p>
            <a:pPr marL="0" indent="0">
              <a:buNone/>
            </a:pPr>
            <a:r>
              <a:rPr lang="fr-FR" sz="1000" kern="0" dirty="0">
                <a:solidFill>
                  <a:schemeClr val="tx1"/>
                </a:solidFill>
                <a:cs typeface="Arial" panose="020B0604020202020204" pitchFamily="34" charset="0"/>
              </a:rPr>
              <a:t>Néanmoins, cela pose quelques problèmes :</a:t>
            </a:r>
          </a:p>
          <a:p>
            <a:pPr marL="0" indent="0">
              <a:buNone/>
            </a:pPr>
            <a:endParaRPr lang="fr-FR" sz="1000" kern="0" dirty="0">
              <a:solidFill>
                <a:schemeClr val="tx1"/>
              </a:solidFill>
              <a:cs typeface="Arial" panose="020B0604020202020204" pitchFamily="34" charset="0"/>
            </a:endParaRPr>
          </a:p>
          <a:p>
            <a:pPr>
              <a:buFontTx/>
              <a:buChar char="-"/>
            </a:pPr>
            <a:r>
              <a:rPr lang="fr-FR" sz="1000" kern="0" dirty="0">
                <a:solidFill>
                  <a:schemeClr val="tx1"/>
                </a:solidFill>
                <a:cs typeface="Arial" panose="020B0604020202020204" pitchFamily="34" charset="0"/>
              </a:rPr>
              <a:t>Une place disponible pour intégrer une buse de rechargement sous la lentille faible (environ 150 mm max)</a:t>
            </a:r>
          </a:p>
          <a:p>
            <a:pPr>
              <a:buFontTx/>
              <a:buChar char="-"/>
            </a:pPr>
            <a:r>
              <a:rPr lang="fr-FR" sz="1000" kern="0" dirty="0">
                <a:solidFill>
                  <a:schemeClr val="tx1"/>
                </a:solidFill>
                <a:cs typeface="Arial" panose="020B0604020202020204" pitchFamily="34" charset="0"/>
              </a:rPr>
              <a:t> Une ouverture angulaire du faisceau plus élevée gênante pour l’injection dans la buse</a:t>
            </a:r>
          </a:p>
          <a:p>
            <a:pPr>
              <a:buFontTx/>
              <a:buChar char="-"/>
            </a:pPr>
            <a:r>
              <a:rPr lang="fr-FR" sz="1000" kern="0" dirty="0">
                <a:solidFill>
                  <a:schemeClr val="tx1"/>
                </a:solidFill>
                <a:cs typeface="Arial" panose="020B0604020202020204" pitchFamily="34" charset="0"/>
              </a:rPr>
              <a:t>Une profondeur de champ autour du plan focal plus réduite qui augmente la sensibilité de réglage.</a:t>
            </a:r>
          </a:p>
          <a:p>
            <a:pPr>
              <a:buFontTx/>
              <a:buChar char="-"/>
            </a:pPr>
            <a:endParaRPr lang="fr-FR" sz="1000" kern="0" dirty="0">
              <a:solidFill>
                <a:schemeClr val="tx1"/>
              </a:solidFill>
              <a:cs typeface="Arial" panose="020B0604020202020204" pitchFamily="34" charset="0"/>
            </a:endParaRPr>
          </a:p>
          <a:p>
            <a:pPr marL="0" indent="0">
              <a:buNone/>
            </a:pPr>
            <a:r>
              <a:rPr lang="fr-FR" sz="1000" kern="0" dirty="0">
                <a:solidFill>
                  <a:schemeClr val="tx1"/>
                </a:solidFill>
                <a:cs typeface="Arial" panose="020B0604020202020204" pitchFamily="34" charset="0"/>
              </a:rPr>
              <a:t>Sur la version finale de notre installation nous avons donc opté pour une tête avec focale de 300 mm et fibre 400 µm </a:t>
            </a:r>
          </a:p>
        </p:txBody>
      </p:sp>
      <p:pic>
        <p:nvPicPr>
          <p:cNvPr id="11" name="Image 10">
            <a:extLst>
              <a:ext uri="{FF2B5EF4-FFF2-40B4-BE49-F238E27FC236}">
                <a16:creationId xmlns:a16="http://schemas.microsoft.com/office/drawing/2014/main" id="{1BE9E0DB-10D1-40BE-9AE4-CBA9FF91E614}"/>
              </a:ext>
            </a:extLst>
          </p:cNvPr>
          <p:cNvPicPr>
            <a:picLocks noChangeAspect="1"/>
          </p:cNvPicPr>
          <p:nvPr/>
        </p:nvPicPr>
        <p:blipFill>
          <a:blip r:embed="rId2"/>
          <a:stretch>
            <a:fillRect/>
          </a:stretch>
        </p:blipFill>
        <p:spPr>
          <a:xfrm>
            <a:off x="14106484" y="3772680"/>
            <a:ext cx="1676400" cy="1543050"/>
          </a:xfrm>
          <a:prstGeom prst="rect">
            <a:avLst/>
          </a:prstGeom>
        </p:spPr>
      </p:pic>
      <p:pic>
        <p:nvPicPr>
          <p:cNvPr id="18" name="Image 17">
            <a:extLst>
              <a:ext uri="{FF2B5EF4-FFF2-40B4-BE49-F238E27FC236}">
                <a16:creationId xmlns:a16="http://schemas.microsoft.com/office/drawing/2014/main" id="{4EED3816-69A1-4207-BD88-655F0803739C}"/>
              </a:ext>
            </a:extLst>
          </p:cNvPr>
          <p:cNvPicPr>
            <a:picLocks noChangeAspect="1"/>
          </p:cNvPicPr>
          <p:nvPr/>
        </p:nvPicPr>
        <p:blipFill>
          <a:blip r:embed="rId3"/>
          <a:stretch>
            <a:fillRect/>
          </a:stretch>
        </p:blipFill>
        <p:spPr>
          <a:xfrm>
            <a:off x="2437137" y="3574825"/>
            <a:ext cx="2880000" cy="3145392"/>
          </a:xfrm>
          <a:prstGeom prst="rect">
            <a:avLst/>
          </a:prstGeom>
        </p:spPr>
      </p:pic>
      <p:sp>
        <p:nvSpPr>
          <p:cNvPr id="2" name="Titre 2">
            <a:extLst>
              <a:ext uri="{FF2B5EF4-FFF2-40B4-BE49-F238E27FC236}">
                <a16:creationId xmlns:a16="http://schemas.microsoft.com/office/drawing/2014/main" id="{43611F1C-7E48-5E85-CF08-83371B21412C}"/>
              </a:ext>
            </a:extLst>
          </p:cNvPr>
          <p:cNvSpPr>
            <a:spLocks noGrp="1"/>
          </p:cNvSpPr>
          <p:nvPr>
            <p:ph type="title"/>
          </p:nvPr>
        </p:nvSpPr>
        <p:spPr>
          <a:xfrm>
            <a:off x="0" y="169156"/>
            <a:ext cx="6355136" cy="400110"/>
          </a:xfrm>
        </p:spPr>
        <p:txBody>
          <a:bodyPr/>
          <a:lstStyle/>
          <a:p>
            <a:r>
              <a:rPr lang="fr-FR" sz="2800" dirty="0"/>
              <a:t>Définition du système optique :</a:t>
            </a:r>
          </a:p>
        </p:txBody>
      </p:sp>
      <p:pic>
        <p:nvPicPr>
          <p:cNvPr id="6" name="Image 5">
            <a:extLst>
              <a:ext uri="{FF2B5EF4-FFF2-40B4-BE49-F238E27FC236}">
                <a16:creationId xmlns:a16="http://schemas.microsoft.com/office/drawing/2014/main" id="{5C384CAD-44E1-422E-50A9-2374AEE1FB58}"/>
              </a:ext>
            </a:extLst>
          </p:cNvPr>
          <p:cNvPicPr>
            <a:picLocks noChangeAspect="1"/>
          </p:cNvPicPr>
          <p:nvPr/>
        </p:nvPicPr>
        <p:blipFill rotWithShape="1">
          <a:blip r:embed="rId4"/>
          <a:srcRect l="27922" t="879" r="12528" b="883"/>
          <a:stretch/>
        </p:blipFill>
        <p:spPr>
          <a:xfrm>
            <a:off x="6804711" y="1271017"/>
            <a:ext cx="2160000" cy="4607616"/>
          </a:xfrm>
          <a:prstGeom prst="rect">
            <a:avLst/>
          </a:prstGeom>
        </p:spPr>
      </p:pic>
    </p:spTree>
    <p:extLst>
      <p:ext uri="{BB962C8B-B14F-4D97-AF65-F5344CB8AC3E}">
        <p14:creationId xmlns:p14="http://schemas.microsoft.com/office/powerpoint/2010/main" val="3572966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1">
            <a:extLst>
              <a:ext uri="{FF2B5EF4-FFF2-40B4-BE49-F238E27FC236}">
                <a16:creationId xmlns:a16="http://schemas.microsoft.com/office/drawing/2014/main" id="{D5B0B263-BE39-5E11-6277-D5C9BBD740FC}"/>
              </a:ext>
            </a:extLst>
          </p:cNvPr>
          <p:cNvSpPr txBox="1">
            <a:spLocks/>
          </p:cNvSpPr>
          <p:nvPr/>
        </p:nvSpPr>
        <p:spPr bwMode="auto">
          <a:xfrm>
            <a:off x="283037" y="1122707"/>
            <a:ext cx="8627875" cy="5355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D1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8000" bIns="10800" numCol="1" anchor="t" anchorCtr="0" compatLnSpc="1">
            <a:prstTxWarp prst="textNoShape">
              <a:avLst/>
            </a:prstTxWarp>
          </a:bodyPr>
          <a:lstStyle>
            <a:lvl1pPr marL="180975" indent="-180975" algn="l" rtl="0" eaLnBrk="1" fontAlgn="base" hangingPunct="1">
              <a:spcBef>
                <a:spcPct val="20000"/>
              </a:spcBef>
              <a:spcAft>
                <a:spcPct val="0"/>
              </a:spcAft>
              <a:buClr>
                <a:schemeClr val="accent1"/>
              </a:buClr>
              <a:buFont typeface="Arial" charset="0"/>
              <a:buChar char="●"/>
              <a:defRPr sz="2000">
                <a:solidFill>
                  <a:schemeClr val="accent1"/>
                </a:solidFill>
                <a:latin typeface="+mn-lt"/>
                <a:ea typeface="+mn-ea"/>
                <a:cs typeface="+mn-cs"/>
              </a:defRPr>
            </a:lvl1pPr>
            <a:lvl2pPr marL="541338" indent="-180975" algn="l" rtl="0" eaLnBrk="1" fontAlgn="base" hangingPunct="1">
              <a:spcBef>
                <a:spcPct val="20000"/>
              </a:spcBef>
              <a:spcAft>
                <a:spcPct val="0"/>
              </a:spcAft>
              <a:buClr>
                <a:schemeClr val="bg2"/>
              </a:buClr>
              <a:buFont typeface="Arial" charset="0"/>
              <a:buChar char="●"/>
              <a:defRPr>
                <a:solidFill>
                  <a:schemeClr val="bg2"/>
                </a:solidFill>
                <a:latin typeface="+mn-lt"/>
              </a:defRPr>
            </a:lvl2pPr>
            <a:lvl3pPr marL="901700" indent="-84138" algn="l" rtl="0" eaLnBrk="1" fontAlgn="base" hangingPunct="1">
              <a:spcBef>
                <a:spcPct val="20000"/>
              </a:spcBef>
              <a:spcAft>
                <a:spcPct val="0"/>
              </a:spcAft>
              <a:buClr>
                <a:schemeClr val="bg2"/>
              </a:buClr>
              <a:buFont typeface="Arial" charset="0"/>
              <a:buChar char="●"/>
              <a:defRPr>
                <a:solidFill>
                  <a:schemeClr val="bg2"/>
                </a:solidFill>
                <a:latin typeface="+mn-lt"/>
              </a:defRPr>
            </a:lvl3pPr>
            <a:lvl4pPr marL="1751013" indent="-228600" algn="l" rtl="0" eaLnBrk="1" fontAlgn="base" hangingPunct="1">
              <a:spcBef>
                <a:spcPct val="20000"/>
              </a:spcBef>
              <a:spcAft>
                <a:spcPct val="0"/>
              </a:spcAft>
              <a:buChar char="–"/>
              <a:defRPr sz="2000">
                <a:solidFill>
                  <a:schemeClr val="tx1"/>
                </a:solidFill>
                <a:latin typeface="+mn-lt"/>
              </a:defRPr>
            </a:lvl4pPr>
            <a:lvl5pPr marL="2159000" indent="-228600" algn="l" rtl="0" eaLnBrk="1" fontAlgn="base" hangingPunct="1">
              <a:spcBef>
                <a:spcPct val="20000"/>
              </a:spcBef>
              <a:spcAft>
                <a:spcPct val="0"/>
              </a:spcAft>
              <a:buChar char="»"/>
              <a:defRPr sz="2000">
                <a:solidFill>
                  <a:schemeClr val="tx1"/>
                </a:solidFill>
                <a:latin typeface="+mn-lt"/>
              </a:defRPr>
            </a:lvl5pPr>
            <a:lvl6pPr marL="2616200" indent="-228600" algn="l" rtl="0" eaLnBrk="1" fontAlgn="base" hangingPunct="1">
              <a:spcBef>
                <a:spcPct val="20000"/>
              </a:spcBef>
              <a:spcAft>
                <a:spcPct val="0"/>
              </a:spcAft>
              <a:buChar char="»"/>
              <a:defRPr sz="2000">
                <a:solidFill>
                  <a:schemeClr val="tx1"/>
                </a:solidFill>
                <a:latin typeface="+mn-lt"/>
              </a:defRPr>
            </a:lvl6pPr>
            <a:lvl7pPr marL="3073400" indent="-228600" algn="l" rtl="0" eaLnBrk="1" fontAlgn="base" hangingPunct="1">
              <a:spcBef>
                <a:spcPct val="20000"/>
              </a:spcBef>
              <a:spcAft>
                <a:spcPct val="0"/>
              </a:spcAft>
              <a:buChar char="»"/>
              <a:defRPr sz="2000">
                <a:solidFill>
                  <a:schemeClr val="tx1"/>
                </a:solidFill>
                <a:latin typeface="+mn-lt"/>
              </a:defRPr>
            </a:lvl7pPr>
            <a:lvl8pPr marL="3530600" indent="-228600" algn="l" rtl="0" eaLnBrk="1" fontAlgn="base" hangingPunct="1">
              <a:spcBef>
                <a:spcPct val="20000"/>
              </a:spcBef>
              <a:spcAft>
                <a:spcPct val="0"/>
              </a:spcAft>
              <a:buChar char="»"/>
              <a:defRPr sz="2000">
                <a:solidFill>
                  <a:schemeClr val="tx1"/>
                </a:solidFill>
                <a:latin typeface="+mn-lt"/>
              </a:defRPr>
            </a:lvl8pPr>
            <a:lvl9pPr marL="39878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fr-FR" sz="1000" kern="0" dirty="0">
                <a:solidFill>
                  <a:schemeClr val="tx1"/>
                </a:solidFill>
                <a:cs typeface="Arial" panose="020B0604020202020204" pitchFamily="34" charset="0"/>
              </a:rPr>
              <a:t>Avec ce système nous avons ensuite par des pulses à différentes distances entre l’optique et la pièce ainsi que des cordons droits cherché à approcher (*) la caustique du faisceau au voisinage du plan focal.</a:t>
            </a:r>
          </a:p>
          <a:p>
            <a:pPr marL="0" indent="0">
              <a:buNone/>
            </a:pPr>
            <a:endParaRPr lang="fr-FR" sz="1000" kern="0" dirty="0">
              <a:solidFill>
                <a:schemeClr val="tx1"/>
              </a:solidFill>
              <a:cs typeface="Arial" panose="020B0604020202020204" pitchFamily="34" charset="0"/>
            </a:endParaRPr>
          </a:p>
          <a:p>
            <a:pPr marL="0" indent="0">
              <a:buNone/>
            </a:pPr>
            <a:r>
              <a:rPr lang="fr-FR" sz="1000" kern="0" dirty="0">
                <a:solidFill>
                  <a:schemeClr val="tx1"/>
                </a:solidFill>
                <a:cs typeface="Arial" panose="020B0604020202020204" pitchFamily="34" charset="0"/>
              </a:rPr>
              <a:t>Nous avons décidé de travail à la distance de 300 mm ce qui équivaut à un plan focal sur la pièce mais aussi à la position 290 mm avec un point focal sous la surface.</a:t>
            </a:r>
          </a:p>
          <a:p>
            <a:pPr marL="0" indent="0">
              <a:buNone/>
            </a:pPr>
            <a:endParaRPr lang="fr-FR" sz="1000" kern="0" dirty="0">
              <a:solidFill>
                <a:schemeClr val="tx1"/>
              </a:solidFill>
              <a:cs typeface="Arial" panose="020B0604020202020204" pitchFamily="34" charset="0"/>
            </a:endParaRPr>
          </a:p>
          <a:p>
            <a:pPr marL="0" indent="0">
              <a:buNone/>
            </a:pPr>
            <a:r>
              <a:rPr lang="fr-FR" sz="1000" kern="0" dirty="0">
                <a:solidFill>
                  <a:schemeClr val="tx1"/>
                </a:solidFill>
                <a:cs typeface="Arial" panose="020B0604020202020204" pitchFamily="34" charset="0"/>
              </a:rPr>
              <a:t>Pour ce faire une entretoise réglable a été intégré entre la buse et l’optique.</a:t>
            </a:r>
          </a:p>
          <a:p>
            <a:pPr marL="0" indent="0">
              <a:buNone/>
            </a:pPr>
            <a:endParaRPr lang="fr-FR" sz="1000" kern="0" dirty="0">
              <a:solidFill>
                <a:schemeClr val="tx1"/>
              </a:solidFill>
              <a:cs typeface="Arial" panose="020B0604020202020204" pitchFamily="34" charset="0"/>
            </a:endParaRPr>
          </a:p>
          <a:p>
            <a:pPr marL="0" indent="0">
              <a:buNone/>
            </a:pPr>
            <a:endParaRPr lang="fr-FR" sz="1000" kern="0" dirty="0">
              <a:solidFill>
                <a:schemeClr val="tx1"/>
              </a:solidFill>
              <a:cs typeface="Arial" panose="020B0604020202020204" pitchFamily="34" charset="0"/>
            </a:endParaRPr>
          </a:p>
          <a:p>
            <a:pPr marL="0" indent="0">
              <a:buNone/>
            </a:pPr>
            <a:endParaRPr lang="fr-FR" sz="1000" kern="0" dirty="0">
              <a:solidFill>
                <a:schemeClr val="tx1"/>
              </a:solidFill>
              <a:cs typeface="Arial" panose="020B0604020202020204" pitchFamily="34" charset="0"/>
            </a:endParaRPr>
          </a:p>
          <a:p>
            <a:pPr marL="0" indent="0">
              <a:buNone/>
            </a:pPr>
            <a:endParaRPr lang="fr-FR" sz="1000" kern="0" dirty="0">
              <a:solidFill>
                <a:schemeClr val="tx1"/>
              </a:solidFill>
              <a:cs typeface="Arial" panose="020B0604020202020204" pitchFamily="34" charset="0"/>
            </a:endParaRPr>
          </a:p>
          <a:p>
            <a:pPr marL="0" indent="0">
              <a:buNone/>
            </a:pPr>
            <a:endParaRPr lang="fr-FR" sz="1000" kern="0" dirty="0">
              <a:solidFill>
                <a:schemeClr val="tx1"/>
              </a:solidFill>
              <a:cs typeface="Arial" panose="020B0604020202020204" pitchFamily="34" charset="0"/>
            </a:endParaRPr>
          </a:p>
          <a:p>
            <a:pPr marL="0" indent="0">
              <a:buNone/>
            </a:pPr>
            <a:endParaRPr lang="fr-FR" sz="1000" kern="0" dirty="0">
              <a:solidFill>
                <a:schemeClr val="tx1"/>
              </a:solidFill>
              <a:cs typeface="Arial" panose="020B0604020202020204" pitchFamily="34" charset="0"/>
            </a:endParaRPr>
          </a:p>
          <a:p>
            <a:pPr marL="0" indent="0">
              <a:buNone/>
            </a:pPr>
            <a:endParaRPr lang="fr-FR" sz="1000" kern="0" dirty="0">
              <a:solidFill>
                <a:schemeClr val="tx1"/>
              </a:solidFill>
              <a:cs typeface="Arial" panose="020B0604020202020204" pitchFamily="34" charset="0"/>
            </a:endParaRPr>
          </a:p>
          <a:p>
            <a:pPr marL="0" indent="0">
              <a:buNone/>
            </a:pPr>
            <a:endParaRPr lang="fr-FR" sz="1000" kern="0" dirty="0">
              <a:solidFill>
                <a:schemeClr val="tx1"/>
              </a:solidFill>
              <a:cs typeface="Arial" panose="020B0604020202020204" pitchFamily="34" charset="0"/>
            </a:endParaRPr>
          </a:p>
          <a:p>
            <a:pPr marL="0" indent="0">
              <a:buNone/>
            </a:pPr>
            <a:endParaRPr lang="fr-FR" sz="1000" kern="0" dirty="0">
              <a:solidFill>
                <a:schemeClr val="tx1"/>
              </a:solidFill>
              <a:cs typeface="Arial" panose="020B0604020202020204" pitchFamily="34" charset="0"/>
            </a:endParaRPr>
          </a:p>
          <a:p>
            <a:pPr marL="0" indent="0">
              <a:buNone/>
            </a:pPr>
            <a:endParaRPr lang="fr-FR" sz="1000" kern="0" dirty="0">
              <a:solidFill>
                <a:schemeClr val="tx1"/>
              </a:solidFill>
              <a:cs typeface="Arial" panose="020B0604020202020204" pitchFamily="34" charset="0"/>
            </a:endParaRPr>
          </a:p>
          <a:p>
            <a:pPr marL="0" indent="0">
              <a:buNone/>
            </a:pPr>
            <a:endParaRPr lang="fr-FR" sz="1000" kern="0" dirty="0">
              <a:solidFill>
                <a:schemeClr val="tx1"/>
              </a:solidFill>
              <a:cs typeface="Arial" panose="020B0604020202020204" pitchFamily="34" charset="0"/>
            </a:endParaRPr>
          </a:p>
          <a:p>
            <a:pPr marL="0" indent="0">
              <a:buNone/>
            </a:pPr>
            <a:endParaRPr lang="fr-FR" sz="1000" kern="0" dirty="0">
              <a:solidFill>
                <a:schemeClr val="tx1"/>
              </a:solidFill>
              <a:cs typeface="Arial" panose="020B0604020202020204" pitchFamily="34" charset="0"/>
            </a:endParaRPr>
          </a:p>
          <a:p>
            <a:pPr marL="0" indent="0">
              <a:buNone/>
            </a:pPr>
            <a:endParaRPr lang="fr-FR" sz="1000" kern="0" dirty="0">
              <a:solidFill>
                <a:schemeClr val="tx1"/>
              </a:solidFill>
              <a:cs typeface="Arial" panose="020B0604020202020204" pitchFamily="34" charset="0"/>
            </a:endParaRPr>
          </a:p>
          <a:p>
            <a:pPr marL="0" indent="0">
              <a:buNone/>
            </a:pPr>
            <a:endParaRPr lang="fr-FR" sz="1000" kern="0" dirty="0">
              <a:solidFill>
                <a:schemeClr val="tx1"/>
              </a:solidFill>
              <a:cs typeface="Arial" panose="020B0604020202020204" pitchFamily="34" charset="0"/>
            </a:endParaRPr>
          </a:p>
          <a:p>
            <a:pPr marL="0" indent="0">
              <a:buNone/>
            </a:pPr>
            <a:endParaRPr lang="fr-FR" sz="1000" kern="0" dirty="0">
              <a:solidFill>
                <a:schemeClr val="tx1"/>
              </a:solidFill>
              <a:cs typeface="Arial" panose="020B0604020202020204" pitchFamily="34" charset="0"/>
            </a:endParaRPr>
          </a:p>
          <a:p>
            <a:pPr marL="0" indent="0">
              <a:buNone/>
            </a:pPr>
            <a:endParaRPr lang="fr-FR" sz="1000" kern="0" dirty="0">
              <a:solidFill>
                <a:schemeClr val="tx1"/>
              </a:solidFill>
              <a:cs typeface="Arial" panose="020B0604020202020204" pitchFamily="34" charset="0"/>
            </a:endParaRPr>
          </a:p>
          <a:p>
            <a:pPr marL="0" indent="0">
              <a:buNone/>
            </a:pPr>
            <a:endParaRPr lang="fr-FR" sz="1000" kern="0" dirty="0">
              <a:solidFill>
                <a:schemeClr val="tx1"/>
              </a:solidFill>
              <a:cs typeface="Arial" panose="020B0604020202020204" pitchFamily="34" charset="0"/>
            </a:endParaRPr>
          </a:p>
          <a:p>
            <a:pPr marL="0" indent="0">
              <a:buNone/>
            </a:pPr>
            <a:endParaRPr lang="fr-FR" sz="1000" kern="0" dirty="0">
              <a:solidFill>
                <a:schemeClr val="tx1"/>
              </a:solidFill>
              <a:cs typeface="Arial" panose="020B0604020202020204" pitchFamily="34" charset="0"/>
            </a:endParaRPr>
          </a:p>
          <a:p>
            <a:pPr marL="0" indent="0">
              <a:buNone/>
            </a:pPr>
            <a:endParaRPr lang="fr-FR" sz="1000" kern="0" dirty="0">
              <a:solidFill>
                <a:schemeClr val="tx1"/>
              </a:solidFill>
              <a:cs typeface="Arial" panose="020B0604020202020204" pitchFamily="34" charset="0"/>
            </a:endParaRPr>
          </a:p>
          <a:p>
            <a:pPr marL="0" indent="0">
              <a:buNone/>
            </a:pPr>
            <a:endParaRPr lang="fr-FR" sz="1000" kern="0" dirty="0">
              <a:solidFill>
                <a:schemeClr val="tx1"/>
              </a:solidFill>
              <a:cs typeface="Arial" panose="020B0604020202020204" pitchFamily="34" charset="0"/>
            </a:endParaRPr>
          </a:p>
          <a:p>
            <a:pPr marL="0" indent="0">
              <a:buNone/>
            </a:pPr>
            <a:endParaRPr lang="fr-FR" sz="1000" kern="0" dirty="0">
              <a:solidFill>
                <a:schemeClr val="tx1"/>
              </a:solidFill>
              <a:cs typeface="Arial" panose="020B0604020202020204" pitchFamily="34" charset="0"/>
            </a:endParaRPr>
          </a:p>
          <a:p>
            <a:pPr marL="0" indent="0">
              <a:buNone/>
            </a:pPr>
            <a:endParaRPr lang="fr-FR" sz="1000" kern="0" dirty="0">
              <a:solidFill>
                <a:schemeClr val="tx1"/>
              </a:solidFill>
              <a:cs typeface="Arial" panose="020B0604020202020204" pitchFamily="34" charset="0"/>
            </a:endParaRPr>
          </a:p>
          <a:p>
            <a:pPr marL="0" indent="0">
              <a:buNone/>
            </a:pPr>
            <a:r>
              <a:rPr lang="fr-FR" sz="1000" kern="0" dirty="0">
                <a:solidFill>
                  <a:schemeClr val="tx1"/>
                </a:solidFill>
                <a:cs typeface="Arial" panose="020B0604020202020204" pitchFamily="34" charset="0"/>
              </a:rPr>
              <a:t>(*) La méthode utilisée est empirique. Un relevé précis nécessite un analyseur de faisceau</a:t>
            </a:r>
          </a:p>
        </p:txBody>
      </p:sp>
      <p:pic>
        <p:nvPicPr>
          <p:cNvPr id="6" name="Image 5">
            <a:extLst>
              <a:ext uri="{FF2B5EF4-FFF2-40B4-BE49-F238E27FC236}">
                <a16:creationId xmlns:a16="http://schemas.microsoft.com/office/drawing/2014/main" id="{D1AB69DA-ABAE-E26A-037B-31340BD9A949}"/>
              </a:ext>
            </a:extLst>
          </p:cNvPr>
          <p:cNvPicPr>
            <a:picLocks noChangeAspect="1"/>
          </p:cNvPicPr>
          <p:nvPr/>
        </p:nvPicPr>
        <p:blipFill>
          <a:blip r:embed="rId2"/>
          <a:stretch>
            <a:fillRect/>
          </a:stretch>
        </p:blipFill>
        <p:spPr>
          <a:xfrm>
            <a:off x="936818" y="3339056"/>
            <a:ext cx="5400000" cy="2787379"/>
          </a:xfrm>
          <a:prstGeom prst="rect">
            <a:avLst/>
          </a:prstGeom>
        </p:spPr>
      </p:pic>
      <p:pic>
        <p:nvPicPr>
          <p:cNvPr id="12" name="Image 11">
            <a:extLst>
              <a:ext uri="{FF2B5EF4-FFF2-40B4-BE49-F238E27FC236}">
                <a16:creationId xmlns:a16="http://schemas.microsoft.com/office/drawing/2014/main" id="{0268BEBE-073E-8D00-0D1E-D2DAEE4AE2C4}"/>
              </a:ext>
            </a:extLst>
          </p:cNvPr>
          <p:cNvPicPr>
            <a:picLocks noChangeAspect="1"/>
          </p:cNvPicPr>
          <p:nvPr/>
        </p:nvPicPr>
        <p:blipFill rotWithShape="1">
          <a:blip r:embed="rId3"/>
          <a:srcRect l="27922" t="879" r="12528" b="883"/>
          <a:stretch/>
        </p:blipFill>
        <p:spPr>
          <a:xfrm>
            <a:off x="6932316" y="1870439"/>
            <a:ext cx="2160000" cy="4607616"/>
          </a:xfrm>
          <a:prstGeom prst="rect">
            <a:avLst/>
          </a:prstGeom>
        </p:spPr>
      </p:pic>
      <p:pic>
        <p:nvPicPr>
          <p:cNvPr id="11" name="Image 10">
            <a:extLst>
              <a:ext uri="{FF2B5EF4-FFF2-40B4-BE49-F238E27FC236}">
                <a16:creationId xmlns:a16="http://schemas.microsoft.com/office/drawing/2014/main" id="{1BE9E0DB-10D1-40BE-9AE4-CBA9FF91E614}"/>
              </a:ext>
            </a:extLst>
          </p:cNvPr>
          <p:cNvPicPr>
            <a:picLocks noChangeAspect="1"/>
          </p:cNvPicPr>
          <p:nvPr/>
        </p:nvPicPr>
        <p:blipFill>
          <a:blip r:embed="rId4"/>
          <a:stretch>
            <a:fillRect/>
          </a:stretch>
        </p:blipFill>
        <p:spPr>
          <a:xfrm>
            <a:off x="14106484" y="3772680"/>
            <a:ext cx="1676400" cy="1543050"/>
          </a:xfrm>
          <a:prstGeom prst="rect">
            <a:avLst/>
          </a:prstGeom>
        </p:spPr>
      </p:pic>
      <p:pic>
        <p:nvPicPr>
          <p:cNvPr id="9" name="Image 8" descr="Une image contenant texte, livre, écriture manuscrite, menu&#10;&#10;Description générée automatiquement">
            <a:extLst>
              <a:ext uri="{FF2B5EF4-FFF2-40B4-BE49-F238E27FC236}">
                <a16:creationId xmlns:a16="http://schemas.microsoft.com/office/drawing/2014/main" id="{8E94E66A-965B-2E99-EEE5-09780CFC6F9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186" t="630" r="34681" b="-717"/>
          <a:stretch/>
        </p:blipFill>
        <p:spPr>
          <a:xfrm rot="16200000">
            <a:off x="4988857" y="1730079"/>
            <a:ext cx="1440000" cy="1719999"/>
          </a:xfrm>
          <a:prstGeom prst="rect">
            <a:avLst/>
          </a:prstGeom>
        </p:spPr>
      </p:pic>
      <p:pic>
        <p:nvPicPr>
          <p:cNvPr id="14" name="Image 13" descr="Une image contenant yeux, cercle, gros plan, art&#10;&#10;Description générée automatiquement">
            <a:extLst>
              <a:ext uri="{FF2B5EF4-FFF2-40B4-BE49-F238E27FC236}">
                <a16:creationId xmlns:a16="http://schemas.microsoft.com/office/drawing/2014/main" id="{6A724FC2-8424-ADFE-32F6-E92E5A3FE6E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4877" t="2695" r="6168" b="10747"/>
          <a:stretch/>
        </p:blipFill>
        <p:spPr>
          <a:xfrm>
            <a:off x="3292703" y="2436154"/>
            <a:ext cx="1147160" cy="1080000"/>
          </a:xfrm>
          <a:prstGeom prst="rect">
            <a:avLst/>
          </a:prstGeom>
        </p:spPr>
      </p:pic>
      <p:pic>
        <p:nvPicPr>
          <p:cNvPr id="16" name="Image 15" descr="Une image contenant cercle, sol, Pièce auto, plein air&#10;&#10;Description générée automatiquement">
            <a:extLst>
              <a:ext uri="{FF2B5EF4-FFF2-40B4-BE49-F238E27FC236}">
                <a16:creationId xmlns:a16="http://schemas.microsoft.com/office/drawing/2014/main" id="{1BF7E212-C29E-2DA8-95F3-E0BF7BE9AD5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5108" t="126" r="11371" b="3674"/>
          <a:stretch/>
        </p:blipFill>
        <p:spPr>
          <a:xfrm>
            <a:off x="1706668" y="2436154"/>
            <a:ext cx="1100516" cy="1080000"/>
          </a:xfrm>
          <a:prstGeom prst="rect">
            <a:avLst/>
          </a:prstGeom>
        </p:spPr>
      </p:pic>
      <p:cxnSp>
        <p:nvCxnSpPr>
          <p:cNvPr id="19" name="Connecteur droit avec flèche 18">
            <a:extLst>
              <a:ext uri="{FF2B5EF4-FFF2-40B4-BE49-F238E27FC236}">
                <a16:creationId xmlns:a16="http://schemas.microsoft.com/office/drawing/2014/main" id="{1F8BB496-34F2-49D2-2C0A-5EB181ABCBC8}"/>
              </a:ext>
            </a:extLst>
          </p:cNvPr>
          <p:cNvCxnSpPr>
            <a:stCxn id="14" idx="2"/>
          </p:cNvCxnSpPr>
          <p:nvPr/>
        </p:nvCxnSpPr>
        <p:spPr bwMode="auto">
          <a:xfrm flipH="1">
            <a:off x="3769242" y="3516154"/>
            <a:ext cx="97041" cy="1304479"/>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necteur droit avec flèche 19">
            <a:extLst>
              <a:ext uri="{FF2B5EF4-FFF2-40B4-BE49-F238E27FC236}">
                <a16:creationId xmlns:a16="http://schemas.microsoft.com/office/drawing/2014/main" id="{2D2BF703-FA8E-8BEC-8E82-02F227167D86}"/>
              </a:ext>
            </a:extLst>
          </p:cNvPr>
          <p:cNvCxnSpPr>
            <a:stCxn id="16" idx="2"/>
          </p:cNvCxnSpPr>
          <p:nvPr/>
        </p:nvCxnSpPr>
        <p:spPr bwMode="auto">
          <a:xfrm>
            <a:off x="2256926" y="3516154"/>
            <a:ext cx="432348" cy="1074697"/>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itre 2">
            <a:extLst>
              <a:ext uri="{FF2B5EF4-FFF2-40B4-BE49-F238E27FC236}">
                <a16:creationId xmlns:a16="http://schemas.microsoft.com/office/drawing/2014/main" id="{38A75956-6718-530D-791D-1AD50D500F1E}"/>
              </a:ext>
            </a:extLst>
          </p:cNvPr>
          <p:cNvSpPr txBox="1">
            <a:spLocks/>
          </p:cNvSpPr>
          <p:nvPr/>
        </p:nvSpPr>
        <p:spPr bwMode="auto">
          <a:xfrm>
            <a:off x="0" y="169156"/>
            <a:ext cx="63551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800" rIns="0" bIns="10800" numCol="1" anchor="ctr" anchorCtr="0" compatLnSpc="1">
            <a:prstTxWarp prst="textNoShape">
              <a:avLst/>
            </a:prstTxWarp>
          </a:bodyPr>
          <a:lstStyle>
            <a:lvl1pPr algn="ctr" rtl="0" eaLnBrk="1" fontAlgn="base" hangingPunct="1">
              <a:spcBef>
                <a:spcPct val="0"/>
              </a:spcBef>
              <a:spcAft>
                <a:spcPct val="0"/>
              </a:spcAft>
              <a:defRPr sz="3600" b="1">
                <a:solidFill>
                  <a:schemeClr val="accent1"/>
                </a:solidFill>
                <a:latin typeface="+mj-lt"/>
                <a:ea typeface="+mj-ea"/>
                <a:cs typeface="+mj-cs"/>
              </a:defRPr>
            </a:lvl1pPr>
            <a:lvl2pPr algn="ctr" rtl="0" eaLnBrk="1" fontAlgn="base" hangingPunct="1">
              <a:spcBef>
                <a:spcPct val="0"/>
              </a:spcBef>
              <a:spcAft>
                <a:spcPct val="0"/>
              </a:spcAft>
              <a:defRPr sz="3600" b="1">
                <a:solidFill>
                  <a:schemeClr val="accent1"/>
                </a:solidFill>
                <a:latin typeface="Arial" charset="0"/>
              </a:defRPr>
            </a:lvl2pPr>
            <a:lvl3pPr algn="ctr" rtl="0" eaLnBrk="1" fontAlgn="base" hangingPunct="1">
              <a:spcBef>
                <a:spcPct val="0"/>
              </a:spcBef>
              <a:spcAft>
                <a:spcPct val="0"/>
              </a:spcAft>
              <a:defRPr sz="3600" b="1">
                <a:solidFill>
                  <a:schemeClr val="accent1"/>
                </a:solidFill>
                <a:latin typeface="Arial" charset="0"/>
              </a:defRPr>
            </a:lvl3pPr>
            <a:lvl4pPr algn="ctr" rtl="0" eaLnBrk="1" fontAlgn="base" hangingPunct="1">
              <a:spcBef>
                <a:spcPct val="0"/>
              </a:spcBef>
              <a:spcAft>
                <a:spcPct val="0"/>
              </a:spcAft>
              <a:defRPr sz="3600" b="1">
                <a:solidFill>
                  <a:schemeClr val="accent1"/>
                </a:solidFill>
                <a:latin typeface="Arial" charset="0"/>
              </a:defRPr>
            </a:lvl4pPr>
            <a:lvl5pPr algn="ctr" rtl="0" eaLnBrk="1" fontAlgn="base" hangingPunct="1">
              <a:spcBef>
                <a:spcPct val="0"/>
              </a:spcBef>
              <a:spcAft>
                <a:spcPct val="0"/>
              </a:spcAft>
              <a:defRPr sz="3600" b="1">
                <a:solidFill>
                  <a:schemeClr val="accent1"/>
                </a:solidFill>
                <a:latin typeface="Arial"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a:lstStyle>
          <a:p>
            <a:r>
              <a:rPr lang="fr-FR" sz="2800" kern="0"/>
              <a:t>Définition du système optique :</a:t>
            </a:r>
            <a:endParaRPr lang="fr-FR" sz="2800" kern="0" dirty="0"/>
          </a:p>
        </p:txBody>
      </p:sp>
    </p:spTree>
    <p:extLst>
      <p:ext uri="{BB962C8B-B14F-4D97-AF65-F5344CB8AC3E}">
        <p14:creationId xmlns:p14="http://schemas.microsoft.com/office/powerpoint/2010/main" val="3224547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E96C1FB-46CD-B131-34FD-A8E2D6442917}"/>
              </a:ext>
            </a:extLst>
          </p:cNvPr>
          <p:cNvPicPr>
            <a:picLocks noChangeAspect="1"/>
          </p:cNvPicPr>
          <p:nvPr/>
        </p:nvPicPr>
        <p:blipFill>
          <a:blip r:embed="rId2"/>
          <a:stretch>
            <a:fillRect/>
          </a:stretch>
        </p:blipFill>
        <p:spPr>
          <a:xfrm>
            <a:off x="2131888" y="2976054"/>
            <a:ext cx="2636471" cy="2160000"/>
          </a:xfrm>
          <a:prstGeom prst="rect">
            <a:avLst/>
          </a:prstGeom>
        </p:spPr>
      </p:pic>
      <p:sp>
        <p:nvSpPr>
          <p:cNvPr id="3" name="Espace réservé du contenu 1">
            <a:extLst>
              <a:ext uri="{FF2B5EF4-FFF2-40B4-BE49-F238E27FC236}">
                <a16:creationId xmlns:a16="http://schemas.microsoft.com/office/drawing/2014/main" id="{D5B0B263-BE39-5E11-6277-D5C9BBD740FC}"/>
              </a:ext>
            </a:extLst>
          </p:cNvPr>
          <p:cNvSpPr txBox="1">
            <a:spLocks/>
          </p:cNvSpPr>
          <p:nvPr/>
        </p:nvSpPr>
        <p:spPr bwMode="auto">
          <a:xfrm>
            <a:off x="204623" y="1023752"/>
            <a:ext cx="6705039" cy="549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D1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8000" bIns="10800" numCol="1" anchor="t" anchorCtr="0" compatLnSpc="1">
            <a:prstTxWarp prst="textNoShape">
              <a:avLst/>
            </a:prstTxWarp>
          </a:bodyPr>
          <a:lstStyle>
            <a:lvl1pPr marL="180975" indent="-180975" algn="l" rtl="0" eaLnBrk="1" fontAlgn="base" hangingPunct="1">
              <a:spcBef>
                <a:spcPct val="20000"/>
              </a:spcBef>
              <a:spcAft>
                <a:spcPct val="0"/>
              </a:spcAft>
              <a:buClr>
                <a:schemeClr val="accent1"/>
              </a:buClr>
              <a:buFont typeface="Arial" charset="0"/>
              <a:buChar char="●"/>
              <a:defRPr sz="2000">
                <a:solidFill>
                  <a:schemeClr val="accent1"/>
                </a:solidFill>
                <a:latin typeface="+mn-lt"/>
                <a:ea typeface="+mn-ea"/>
                <a:cs typeface="+mn-cs"/>
              </a:defRPr>
            </a:lvl1pPr>
            <a:lvl2pPr marL="541338" indent="-180975" algn="l" rtl="0" eaLnBrk="1" fontAlgn="base" hangingPunct="1">
              <a:spcBef>
                <a:spcPct val="20000"/>
              </a:spcBef>
              <a:spcAft>
                <a:spcPct val="0"/>
              </a:spcAft>
              <a:buClr>
                <a:schemeClr val="bg2"/>
              </a:buClr>
              <a:buFont typeface="Arial" charset="0"/>
              <a:buChar char="●"/>
              <a:defRPr>
                <a:solidFill>
                  <a:schemeClr val="bg2"/>
                </a:solidFill>
                <a:latin typeface="+mn-lt"/>
              </a:defRPr>
            </a:lvl2pPr>
            <a:lvl3pPr marL="901700" indent="-84138" algn="l" rtl="0" eaLnBrk="1" fontAlgn="base" hangingPunct="1">
              <a:spcBef>
                <a:spcPct val="20000"/>
              </a:spcBef>
              <a:spcAft>
                <a:spcPct val="0"/>
              </a:spcAft>
              <a:buClr>
                <a:schemeClr val="bg2"/>
              </a:buClr>
              <a:buFont typeface="Arial" charset="0"/>
              <a:buChar char="●"/>
              <a:defRPr>
                <a:solidFill>
                  <a:schemeClr val="bg2"/>
                </a:solidFill>
                <a:latin typeface="+mn-lt"/>
              </a:defRPr>
            </a:lvl3pPr>
            <a:lvl4pPr marL="1751013" indent="-228600" algn="l" rtl="0" eaLnBrk="1" fontAlgn="base" hangingPunct="1">
              <a:spcBef>
                <a:spcPct val="20000"/>
              </a:spcBef>
              <a:spcAft>
                <a:spcPct val="0"/>
              </a:spcAft>
              <a:buChar char="–"/>
              <a:defRPr sz="2000">
                <a:solidFill>
                  <a:schemeClr val="tx1"/>
                </a:solidFill>
                <a:latin typeface="+mn-lt"/>
              </a:defRPr>
            </a:lvl4pPr>
            <a:lvl5pPr marL="2159000" indent="-228600" algn="l" rtl="0" eaLnBrk="1" fontAlgn="base" hangingPunct="1">
              <a:spcBef>
                <a:spcPct val="20000"/>
              </a:spcBef>
              <a:spcAft>
                <a:spcPct val="0"/>
              </a:spcAft>
              <a:buChar char="»"/>
              <a:defRPr sz="2000">
                <a:solidFill>
                  <a:schemeClr val="tx1"/>
                </a:solidFill>
                <a:latin typeface="+mn-lt"/>
              </a:defRPr>
            </a:lvl5pPr>
            <a:lvl6pPr marL="2616200" indent="-228600" algn="l" rtl="0" eaLnBrk="1" fontAlgn="base" hangingPunct="1">
              <a:spcBef>
                <a:spcPct val="20000"/>
              </a:spcBef>
              <a:spcAft>
                <a:spcPct val="0"/>
              </a:spcAft>
              <a:buChar char="»"/>
              <a:defRPr sz="2000">
                <a:solidFill>
                  <a:schemeClr val="tx1"/>
                </a:solidFill>
                <a:latin typeface="+mn-lt"/>
              </a:defRPr>
            </a:lvl6pPr>
            <a:lvl7pPr marL="3073400" indent="-228600" algn="l" rtl="0" eaLnBrk="1" fontAlgn="base" hangingPunct="1">
              <a:spcBef>
                <a:spcPct val="20000"/>
              </a:spcBef>
              <a:spcAft>
                <a:spcPct val="0"/>
              </a:spcAft>
              <a:buChar char="»"/>
              <a:defRPr sz="2000">
                <a:solidFill>
                  <a:schemeClr val="tx1"/>
                </a:solidFill>
                <a:latin typeface="+mn-lt"/>
              </a:defRPr>
            </a:lvl7pPr>
            <a:lvl8pPr marL="3530600" indent="-228600" algn="l" rtl="0" eaLnBrk="1" fontAlgn="base" hangingPunct="1">
              <a:spcBef>
                <a:spcPct val="20000"/>
              </a:spcBef>
              <a:spcAft>
                <a:spcPct val="0"/>
              </a:spcAft>
              <a:buChar char="»"/>
              <a:defRPr sz="2000">
                <a:solidFill>
                  <a:schemeClr val="tx1"/>
                </a:solidFill>
                <a:latin typeface="+mn-lt"/>
              </a:defRPr>
            </a:lvl8pPr>
            <a:lvl9pPr marL="39878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fr-FR" sz="1000" kern="0" dirty="0">
                <a:solidFill>
                  <a:schemeClr val="tx1"/>
                </a:solidFill>
                <a:cs typeface="Arial" panose="020B0604020202020204" pitchFamily="34" charset="0"/>
              </a:rPr>
              <a:t>Pour atténuer le faisceau à travers le jet de poudres, nous pouvons jouer sur le débit de poudres, la granulométrie et la distance buse/pièce.</a:t>
            </a:r>
          </a:p>
          <a:p>
            <a:pPr marL="0" indent="0">
              <a:buFont typeface="Arial" charset="0"/>
              <a:buNone/>
            </a:pPr>
            <a:endParaRPr lang="fr-FR" sz="1000" kern="0" dirty="0">
              <a:solidFill>
                <a:schemeClr val="tx1"/>
              </a:solidFill>
            </a:endParaRPr>
          </a:p>
          <a:p>
            <a:pPr marL="0" indent="0">
              <a:buFont typeface="Arial" charset="0"/>
              <a:buNone/>
            </a:pPr>
            <a:r>
              <a:rPr lang="fr-FR" sz="1000" kern="0" dirty="0">
                <a:solidFill>
                  <a:schemeClr val="tx1"/>
                </a:solidFill>
              </a:rPr>
              <a:t>Mais, avant cela , le premier travail consiste à obtenir une </a:t>
            </a:r>
            <a:r>
              <a:rPr lang="fr-FR" sz="1000" kern="0" dirty="0">
                <a:solidFill>
                  <a:schemeClr val="tx1"/>
                </a:solidFill>
                <a:cs typeface="Arial" panose="020B0604020202020204" pitchFamily="34" charset="0"/>
              </a:rPr>
              <a:t>caustique du jet de poudre qui permet de se marier avec le faisceau laser pour avoir le meilleur rendement possible.</a:t>
            </a:r>
            <a:endParaRPr lang="fr-FR" sz="1000" kern="0" dirty="0">
              <a:solidFill>
                <a:schemeClr val="tx1"/>
              </a:solidFill>
            </a:endParaRPr>
          </a:p>
          <a:p>
            <a:pPr marL="0" indent="0">
              <a:buFont typeface="Arial" charset="0"/>
              <a:buNone/>
            </a:pPr>
            <a:endParaRPr lang="fr-FR" sz="1000" kern="0" dirty="0">
              <a:solidFill>
                <a:schemeClr val="tx1"/>
              </a:solidFill>
            </a:endParaRPr>
          </a:p>
          <a:p>
            <a:pPr marL="0" indent="0">
              <a:buFont typeface="Arial" charset="0"/>
              <a:buNone/>
            </a:pPr>
            <a:r>
              <a:rPr lang="fr-FR" sz="1000" kern="0" dirty="0">
                <a:solidFill>
                  <a:schemeClr val="tx1"/>
                </a:solidFill>
              </a:rPr>
              <a:t>Nous avons donc dessiné et fait fabriquer des sets de cône (cône poudre et cône intermédiaire) de manière à obtenir un jet de poudre avec une constriction maximale du jet en rapport avec la tache focale souhaitée ici 1,5 mm</a:t>
            </a:r>
          </a:p>
          <a:p>
            <a:pPr marL="0" indent="0">
              <a:buFont typeface="Arial" charset="0"/>
              <a:buNone/>
            </a:pPr>
            <a:endParaRPr lang="fr-FR" sz="1000" kern="0" dirty="0">
              <a:solidFill>
                <a:schemeClr val="tx1"/>
              </a:solidFill>
            </a:endParaRPr>
          </a:p>
          <a:p>
            <a:pPr marL="0" indent="0">
              <a:buFont typeface="Arial" charset="0"/>
              <a:buNone/>
            </a:pPr>
            <a:r>
              <a:rPr lang="fr-FR" sz="1000" kern="0" dirty="0">
                <a:solidFill>
                  <a:schemeClr val="tx1"/>
                </a:solidFill>
              </a:rPr>
              <a:t>Avec le set de </a:t>
            </a:r>
            <a:r>
              <a:rPr lang="fr-FR" sz="1000" kern="0" dirty="0" err="1">
                <a:solidFill>
                  <a:schemeClr val="tx1"/>
                </a:solidFill>
              </a:rPr>
              <a:t>cone</a:t>
            </a:r>
            <a:r>
              <a:rPr lang="fr-FR" sz="1000" kern="0" dirty="0">
                <a:solidFill>
                  <a:schemeClr val="tx1"/>
                </a:solidFill>
              </a:rPr>
              <a:t> définitif nous avons une distance buse pièce optimal autour de 10mm avec un débit de gaz de transport (Argon) de 4 l/min.</a:t>
            </a:r>
          </a:p>
          <a:p>
            <a:pPr marL="0" indent="0">
              <a:buFont typeface="Arial" charset="0"/>
              <a:buNone/>
            </a:pPr>
            <a:endParaRPr lang="fr-FR" sz="1000" kern="0" dirty="0">
              <a:solidFill>
                <a:schemeClr val="tx1"/>
              </a:solidFill>
            </a:endParaRPr>
          </a:p>
          <a:p>
            <a:pPr marL="0" indent="0">
              <a:buFont typeface="Arial" charset="0"/>
              <a:buNone/>
            </a:pPr>
            <a:endParaRPr lang="fr-FR" sz="1000" kern="0" dirty="0">
              <a:solidFill>
                <a:schemeClr val="tx1"/>
              </a:solidFill>
            </a:endParaRPr>
          </a:p>
          <a:p>
            <a:pPr marL="0" indent="0">
              <a:buFont typeface="Arial" charset="0"/>
              <a:buNone/>
            </a:pPr>
            <a:endParaRPr lang="fr-FR" sz="1000" kern="0" dirty="0">
              <a:solidFill>
                <a:schemeClr val="tx1"/>
              </a:solidFill>
            </a:endParaRPr>
          </a:p>
          <a:p>
            <a:pPr marL="0" indent="0">
              <a:buFont typeface="Arial" charset="0"/>
              <a:buNone/>
            </a:pPr>
            <a:endParaRPr lang="fr-FR" sz="1000" kern="0" dirty="0">
              <a:solidFill>
                <a:schemeClr val="tx1"/>
              </a:solidFill>
            </a:endParaRPr>
          </a:p>
          <a:p>
            <a:pPr marL="0" indent="0">
              <a:buFont typeface="Arial" charset="0"/>
              <a:buNone/>
            </a:pPr>
            <a:endParaRPr lang="fr-FR" sz="1000" kern="0" dirty="0">
              <a:solidFill>
                <a:schemeClr val="tx1"/>
              </a:solidFill>
            </a:endParaRPr>
          </a:p>
          <a:p>
            <a:pPr marL="0" indent="0">
              <a:buFont typeface="Arial" charset="0"/>
              <a:buNone/>
            </a:pPr>
            <a:endParaRPr lang="fr-FR" sz="1000" kern="0" dirty="0">
              <a:solidFill>
                <a:schemeClr val="tx1"/>
              </a:solidFill>
            </a:endParaRPr>
          </a:p>
          <a:p>
            <a:pPr marL="0" indent="0">
              <a:buFont typeface="Arial" charset="0"/>
              <a:buNone/>
            </a:pPr>
            <a:endParaRPr lang="fr-FR" sz="1000" kern="0" dirty="0">
              <a:solidFill>
                <a:schemeClr val="tx1"/>
              </a:solidFill>
            </a:endParaRPr>
          </a:p>
          <a:p>
            <a:pPr marL="0" indent="0">
              <a:buFont typeface="Arial" charset="0"/>
              <a:buNone/>
            </a:pPr>
            <a:endParaRPr lang="fr-FR" sz="1000" kern="0" dirty="0">
              <a:solidFill>
                <a:schemeClr val="tx1"/>
              </a:solidFill>
            </a:endParaRPr>
          </a:p>
          <a:p>
            <a:pPr marL="0" indent="0">
              <a:buFont typeface="Arial" charset="0"/>
              <a:buNone/>
            </a:pPr>
            <a:endParaRPr lang="fr-FR" sz="1000" kern="0" dirty="0">
              <a:solidFill>
                <a:schemeClr val="tx1"/>
              </a:solidFill>
            </a:endParaRPr>
          </a:p>
          <a:p>
            <a:pPr marL="0" indent="0">
              <a:buFont typeface="Arial" charset="0"/>
              <a:buNone/>
            </a:pPr>
            <a:endParaRPr lang="fr-FR" sz="1000" kern="0" dirty="0">
              <a:solidFill>
                <a:schemeClr val="tx1"/>
              </a:solidFill>
            </a:endParaRPr>
          </a:p>
          <a:p>
            <a:pPr marL="0" indent="0">
              <a:buFont typeface="Arial" charset="0"/>
              <a:buNone/>
            </a:pPr>
            <a:endParaRPr lang="fr-FR" sz="1000" kern="0" dirty="0">
              <a:solidFill>
                <a:schemeClr val="tx1"/>
              </a:solidFill>
            </a:endParaRPr>
          </a:p>
          <a:p>
            <a:pPr marL="0" indent="0">
              <a:buFont typeface="Arial" charset="0"/>
              <a:buNone/>
            </a:pPr>
            <a:r>
              <a:rPr lang="fr-FR" sz="1000" kern="0" dirty="0">
                <a:solidFill>
                  <a:schemeClr val="tx1"/>
                </a:solidFill>
              </a:rPr>
              <a:t>Dans un second temps nous avons mesuré le débit de gaz secondaire en sortie de buse avec un tube </a:t>
            </a:r>
            <a:r>
              <a:rPr lang="fr-FR" sz="1000" kern="0" dirty="0" err="1">
                <a:solidFill>
                  <a:schemeClr val="tx1"/>
                </a:solidFill>
              </a:rPr>
              <a:t>pito</a:t>
            </a:r>
            <a:r>
              <a:rPr lang="fr-FR" sz="1000" kern="0" dirty="0">
                <a:solidFill>
                  <a:schemeClr val="tx1"/>
                </a:solidFill>
              </a:rPr>
              <a:t>.</a:t>
            </a:r>
          </a:p>
          <a:p>
            <a:pPr marL="0" indent="0">
              <a:buFont typeface="Arial" charset="0"/>
              <a:buNone/>
            </a:pPr>
            <a:endParaRPr lang="fr-FR" sz="1000" kern="0" dirty="0">
              <a:solidFill>
                <a:schemeClr val="tx1"/>
              </a:solidFill>
            </a:endParaRPr>
          </a:p>
          <a:p>
            <a:pPr marL="0" indent="0">
              <a:buFont typeface="Arial" charset="0"/>
              <a:buNone/>
            </a:pPr>
            <a:r>
              <a:rPr lang="fr-FR" sz="1000" kern="0" dirty="0">
                <a:solidFill>
                  <a:schemeClr val="tx1"/>
                </a:solidFill>
              </a:rPr>
              <a:t>Sur la première version du cône intermédiaire, nous avons mesuré un débit de 5 l/min pour un diamètre de 3,8 et avons observé par la suite un dégagement de fumées important.</a:t>
            </a:r>
          </a:p>
          <a:p>
            <a:pPr marL="0" indent="0">
              <a:buFont typeface="Arial" charset="0"/>
              <a:buNone/>
            </a:pPr>
            <a:endParaRPr lang="fr-FR" sz="1000" kern="0" dirty="0">
              <a:solidFill>
                <a:schemeClr val="tx1"/>
              </a:solidFill>
            </a:endParaRPr>
          </a:p>
          <a:p>
            <a:pPr marL="0" indent="0">
              <a:buFont typeface="Arial" charset="0"/>
              <a:buNone/>
            </a:pPr>
            <a:r>
              <a:rPr lang="fr-FR" sz="1000" kern="0" dirty="0">
                <a:solidFill>
                  <a:schemeClr val="tx1"/>
                </a:solidFill>
              </a:rPr>
              <a:t>Nous avons porté le diamètre intérieur par la suite à 5 mm pour résoudre ce problème.</a:t>
            </a:r>
          </a:p>
          <a:p>
            <a:pPr marL="0" indent="0">
              <a:buFont typeface="Arial" charset="0"/>
              <a:buNone/>
            </a:pPr>
            <a:endParaRPr lang="fr-FR" sz="1000" kern="0" dirty="0">
              <a:solidFill>
                <a:schemeClr val="tx1"/>
              </a:solidFill>
            </a:endParaRPr>
          </a:p>
          <a:p>
            <a:pPr marL="0" indent="0">
              <a:buFont typeface="Arial" charset="0"/>
              <a:buNone/>
            </a:pPr>
            <a:endParaRPr lang="fr-FR" sz="1000" kern="0" dirty="0">
              <a:solidFill>
                <a:schemeClr val="tx1"/>
              </a:solidFill>
            </a:endParaRPr>
          </a:p>
        </p:txBody>
      </p:sp>
      <p:pic>
        <p:nvPicPr>
          <p:cNvPr id="11" name="Image 10">
            <a:extLst>
              <a:ext uri="{FF2B5EF4-FFF2-40B4-BE49-F238E27FC236}">
                <a16:creationId xmlns:a16="http://schemas.microsoft.com/office/drawing/2014/main" id="{1BE9E0DB-10D1-40BE-9AE4-CBA9FF91E614}"/>
              </a:ext>
            </a:extLst>
          </p:cNvPr>
          <p:cNvPicPr>
            <a:picLocks noChangeAspect="1"/>
          </p:cNvPicPr>
          <p:nvPr/>
        </p:nvPicPr>
        <p:blipFill>
          <a:blip r:embed="rId3"/>
          <a:stretch>
            <a:fillRect/>
          </a:stretch>
        </p:blipFill>
        <p:spPr>
          <a:xfrm>
            <a:off x="14106484" y="3772680"/>
            <a:ext cx="1676400" cy="1543050"/>
          </a:xfrm>
          <a:prstGeom prst="rect">
            <a:avLst/>
          </a:prstGeom>
        </p:spPr>
      </p:pic>
      <p:sp>
        <p:nvSpPr>
          <p:cNvPr id="2" name="Titre 2">
            <a:extLst>
              <a:ext uri="{FF2B5EF4-FFF2-40B4-BE49-F238E27FC236}">
                <a16:creationId xmlns:a16="http://schemas.microsoft.com/office/drawing/2014/main" id="{43611F1C-7E48-5E85-CF08-83371B21412C}"/>
              </a:ext>
            </a:extLst>
          </p:cNvPr>
          <p:cNvSpPr>
            <a:spLocks noGrp="1"/>
          </p:cNvSpPr>
          <p:nvPr>
            <p:ph type="title"/>
          </p:nvPr>
        </p:nvSpPr>
        <p:spPr>
          <a:xfrm>
            <a:off x="107504" y="188640"/>
            <a:ext cx="4408099" cy="400110"/>
          </a:xfrm>
        </p:spPr>
        <p:txBody>
          <a:bodyPr/>
          <a:lstStyle/>
          <a:p>
            <a:r>
              <a:rPr lang="fr-FR" sz="2800" dirty="0"/>
              <a:t>Définition de la buse:</a:t>
            </a:r>
          </a:p>
        </p:txBody>
      </p:sp>
      <p:pic>
        <p:nvPicPr>
          <p:cNvPr id="8" name="Image 7">
            <a:extLst>
              <a:ext uri="{FF2B5EF4-FFF2-40B4-BE49-F238E27FC236}">
                <a16:creationId xmlns:a16="http://schemas.microsoft.com/office/drawing/2014/main" id="{623F9A21-91D9-C952-5108-C58E2ADD9744}"/>
              </a:ext>
            </a:extLst>
          </p:cNvPr>
          <p:cNvPicPr>
            <a:picLocks noChangeAspect="1"/>
          </p:cNvPicPr>
          <p:nvPr/>
        </p:nvPicPr>
        <p:blipFill>
          <a:blip r:embed="rId4"/>
          <a:stretch>
            <a:fillRect/>
          </a:stretch>
        </p:blipFill>
        <p:spPr>
          <a:xfrm>
            <a:off x="6924050" y="1505080"/>
            <a:ext cx="2160000" cy="3847840"/>
          </a:xfrm>
          <a:prstGeom prst="rect">
            <a:avLst/>
          </a:prstGeom>
        </p:spPr>
      </p:pic>
    </p:spTree>
    <p:extLst>
      <p:ext uri="{BB962C8B-B14F-4D97-AF65-F5344CB8AC3E}">
        <p14:creationId xmlns:p14="http://schemas.microsoft.com/office/powerpoint/2010/main" val="3953363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31384" y="980067"/>
            <a:ext cx="8455429" cy="5149271"/>
          </a:xfrm>
        </p:spPr>
        <p:txBody>
          <a:bodyPr/>
          <a:lstStyle/>
          <a:p>
            <a:pPr marL="0" indent="0">
              <a:buNone/>
            </a:pPr>
            <a:r>
              <a:rPr lang="fr-FR" sz="1400" dirty="0"/>
              <a:t>2023 : premiers résultats avec 30S340 : </a:t>
            </a:r>
          </a:p>
          <a:p>
            <a:pPr marL="0" indent="0">
              <a:buNone/>
            </a:pPr>
            <a:endParaRPr lang="fr-FR" sz="1400" dirty="0"/>
          </a:p>
          <a:p>
            <a:pPr marL="360363" lvl="1" indent="0">
              <a:buNone/>
            </a:pPr>
            <a:endParaRPr lang="fr-FR" sz="1200" dirty="0"/>
          </a:p>
        </p:txBody>
      </p:sp>
      <p:sp>
        <p:nvSpPr>
          <p:cNvPr id="10" name="Titre 2">
            <a:extLst>
              <a:ext uri="{FF2B5EF4-FFF2-40B4-BE49-F238E27FC236}">
                <a16:creationId xmlns:a16="http://schemas.microsoft.com/office/drawing/2014/main" id="{3C9756A3-9D77-4F4C-8E0A-81F4EEBF34EC}"/>
              </a:ext>
            </a:extLst>
          </p:cNvPr>
          <p:cNvSpPr txBox="1">
            <a:spLocks/>
          </p:cNvSpPr>
          <p:nvPr/>
        </p:nvSpPr>
        <p:spPr bwMode="auto">
          <a:xfrm>
            <a:off x="331384" y="0"/>
            <a:ext cx="6588125"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800" rIns="0" bIns="10800" numCol="1" anchor="ctr" anchorCtr="0" compatLnSpc="1">
            <a:prstTxWarp prst="textNoShape">
              <a:avLst/>
            </a:prstTxWarp>
          </a:bodyPr>
          <a:lstStyle>
            <a:lvl1pPr algn="l" rtl="0" eaLnBrk="1" fontAlgn="base" hangingPunct="1">
              <a:spcBef>
                <a:spcPct val="0"/>
              </a:spcBef>
              <a:spcAft>
                <a:spcPct val="0"/>
              </a:spcAft>
              <a:defRPr sz="3600" b="0">
                <a:solidFill>
                  <a:schemeClr val="accent1"/>
                </a:solidFill>
                <a:latin typeface="+mj-lt"/>
                <a:ea typeface="+mj-ea"/>
                <a:cs typeface="+mj-cs"/>
              </a:defRPr>
            </a:lvl1pPr>
            <a:lvl2pPr algn="ctr" rtl="0" eaLnBrk="1" fontAlgn="base" hangingPunct="1">
              <a:spcBef>
                <a:spcPct val="0"/>
              </a:spcBef>
              <a:spcAft>
                <a:spcPct val="0"/>
              </a:spcAft>
              <a:defRPr sz="3600" b="1">
                <a:solidFill>
                  <a:schemeClr val="accent1"/>
                </a:solidFill>
                <a:latin typeface="Arial" charset="0"/>
              </a:defRPr>
            </a:lvl2pPr>
            <a:lvl3pPr algn="ctr" rtl="0" eaLnBrk="1" fontAlgn="base" hangingPunct="1">
              <a:spcBef>
                <a:spcPct val="0"/>
              </a:spcBef>
              <a:spcAft>
                <a:spcPct val="0"/>
              </a:spcAft>
              <a:defRPr sz="3600" b="1">
                <a:solidFill>
                  <a:schemeClr val="accent1"/>
                </a:solidFill>
                <a:latin typeface="Arial" charset="0"/>
              </a:defRPr>
            </a:lvl3pPr>
            <a:lvl4pPr algn="ctr" rtl="0" eaLnBrk="1" fontAlgn="base" hangingPunct="1">
              <a:spcBef>
                <a:spcPct val="0"/>
              </a:spcBef>
              <a:spcAft>
                <a:spcPct val="0"/>
              </a:spcAft>
              <a:defRPr sz="3600" b="1">
                <a:solidFill>
                  <a:schemeClr val="accent1"/>
                </a:solidFill>
                <a:latin typeface="Arial" charset="0"/>
              </a:defRPr>
            </a:lvl4pPr>
            <a:lvl5pPr algn="ctr" rtl="0" eaLnBrk="1" fontAlgn="base" hangingPunct="1">
              <a:spcBef>
                <a:spcPct val="0"/>
              </a:spcBef>
              <a:spcAft>
                <a:spcPct val="0"/>
              </a:spcAft>
              <a:defRPr sz="3600" b="1">
                <a:solidFill>
                  <a:schemeClr val="accent1"/>
                </a:solidFill>
                <a:latin typeface="Arial"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a:lstStyle>
          <a:p>
            <a:r>
              <a:rPr lang="fr-FR" sz="2400" dirty="0"/>
              <a:t>OP 2 : High speed laser </a:t>
            </a:r>
            <a:r>
              <a:rPr lang="fr-FR" sz="2400" dirty="0" err="1"/>
              <a:t>cladding</a:t>
            </a:r>
            <a:endParaRPr lang="fr-FR" sz="2400" dirty="0"/>
          </a:p>
        </p:txBody>
      </p:sp>
      <p:pic>
        <p:nvPicPr>
          <p:cNvPr id="21" name="Image 20">
            <a:extLst>
              <a:ext uri="{FF2B5EF4-FFF2-40B4-BE49-F238E27FC236}">
                <a16:creationId xmlns:a16="http://schemas.microsoft.com/office/drawing/2014/main" id="{7307CA1E-45D8-4AE9-9D46-47D7FB4461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4683702"/>
            <a:ext cx="6480000" cy="1305886"/>
          </a:xfrm>
          <a:prstGeom prst="rect">
            <a:avLst/>
          </a:prstGeom>
        </p:spPr>
      </p:pic>
      <p:pic>
        <p:nvPicPr>
          <p:cNvPr id="4" name="Image 3" descr="Une image contenant cylindre, Électroménager, intérieur, cuisine&#10;&#10;Description générée automatiquement">
            <a:extLst>
              <a:ext uri="{FF2B5EF4-FFF2-40B4-BE49-F238E27FC236}">
                <a16:creationId xmlns:a16="http://schemas.microsoft.com/office/drawing/2014/main" id="{DD0EB164-9EC1-1C3F-2720-9313B365D7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8480" y="1938263"/>
            <a:ext cx="2880000" cy="2160000"/>
          </a:xfrm>
          <a:prstGeom prst="rect">
            <a:avLst/>
          </a:prstGeom>
        </p:spPr>
      </p:pic>
      <p:sp>
        <p:nvSpPr>
          <p:cNvPr id="6" name="ZoneTexte 5">
            <a:extLst>
              <a:ext uri="{FF2B5EF4-FFF2-40B4-BE49-F238E27FC236}">
                <a16:creationId xmlns:a16="http://schemas.microsoft.com/office/drawing/2014/main" id="{A1FC2EC0-8E6B-E6E8-0FC6-FD1349397F8A}"/>
              </a:ext>
            </a:extLst>
          </p:cNvPr>
          <p:cNvSpPr txBox="1"/>
          <p:nvPr/>
        </p:nvSpPr>
        <p:spPr>
          <a:xfrm>
            <a:off x="2843808" y="2349484"/>
            <a:ext cx="4624250" cy="646331"/>
          </a:xfrm>
          <a:prstGeom prst="rect">
            <a:avLst/>
          </a:prstGeom>
          <a:noFill/>
        </p:spPr>
        <p:txBody>
          <a:bodyPr wrap="square">
            <a:spAutoFit/>
          </a:bodyPr>
          <a:lstStyle/>
          <a:p>
            <a:pPr marL="0" indent="0">
              <a:buFont typeface="Arial" charset="0"/>
              <a:buNone/>
            </a:pPr>
            <a:r>
              <a:rPr lang="fr-FR" sz="1800" kern="0" dirty="0">
                <a:solidFill>
                  <a:schemeClr val="tx1"/>
                </a:solidFill>
              </a:rPr>
              <a:t>Vitesse : 80 m/min</a:t>
            </a:r>
          </a:p>
          <a:p>
            <a:pPr marL="0" indent="0">
              <a:buFont typeface="Arial" charset="0"/>
              <a:buNone/>
            </a:pPr>
            <a:r>
              <a:rPr lang="fr-FR" kern="0" dirty="0"/>
              <a:t>E</a:t>
            </a:r>
            <a:r>
              <a:rPr lang="fr-FR" sz="1800" kern="0" dirty="0">
                <a:solidFill>
                  <a:schemeClr val="tx1"/>
                </a:solidFill>
              </a:rPr>
              <a:t>paisseur de dépôt 0,4 mm</a:t>
            </a:r>
            <a:endParaRPr lang="fr-FR" dirty="0"/>
          </a:p>
        </p:txBody>
      </p:sp>
    </p:spTree>
    <p:extLst>
      <p:ext uri="{BB962C8B-B14F-4D97-AF65-F5344CB8AC3E}">
        <p14:creationId xmlns:p14="http://schemas.microsoft.com/office/powerpoint/2010/main" val="2445026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2"/>
          <p:cNvSpPr txBox="1">
            <a:spLocks/>
          </p:cNvSpPr>
          <p:nvPr/>
        </p:nvSpPr>
        <p:spPr bwMode="auto">
          <a:xfrm>
            <a:off x="331384" y="0"/>
            <a:ext cx="6588125"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800" rIns="0" bIns="10800" numCol="1" anchor="ctr" anchorCtr="0" compatLnSpc="1">
            <a:prstTxWarp prst="textNoShape">
              <a:avLst/>
            </a:prstTxWarp>
          </a:bodyPr>
          <a:lstStyle>
            <a:lvl1pPr algn="l" rtl="0" eaLnBrk="1" fontAlgn="base" hangingPunct="1">
              <a:spcBef>
                <a:spcPct val="0"/>
              </a:spcBef>
              <a:spcAft>
                <a:spcPct val="0"/>
              </a:spcAft>
              <a:defRPr sz="3600" b="0">
                <a:solidFill>
                  <a:schemeClr val="accent1"/>
                </a:solidFill>
                <a:latin typeface="+mj-lt"/>
                <a:ea typeface="+mj-ea"/>
                <a:cs typeface="+mj-cs"/>
              </a:defRPr>
            </a:lvl1pPr>
            <a:lvl2pPr algn="ctr" rtl="0" eaLnBrk="1" fontAlgn="base" hangingPunct="1">
              <a:spcBef>
                <a:spcPct val="0"/>
              </a:spcBef>
              <a:spcAft>
                <a:spcPct val="0"/>
              </a:spcAft>
              <a:defRPr sz="3600" b="1">
                <a:solidFill>
                  <a:schemeClr val="accent1"/>
                </a:solidFill>
                <a:latin typeface="Arial" charset="0"/>
              </a:defRPr>
            </a:lvl2pPr>
            <a:lvl3pPr algn="ctr" rtl="0" eaLnBrk="1" fontAlgn="base" hangingPunct="1">
              <a:spcBef>
                <a:spcPct val="0"/>
              </a:spcBef>
              <a:spcAft>
                <a:spcPct val="0"/>
              </a:spcAft>
              <a:defRPr sz="3600" b="1">
                <a:solidFill>
                  <a:schemeClr val="accent1"/>
                </a:solidFill>
                <a:latin typeface="Arial" charset="0"/>
              </a:defRPr>
            </a:lvl3pPr>
            <a:lvl4pPr algn="ctr" rtl="0" eaLnBrk="1" fontAlgn="base" hangingPunct="1">
              <a:spcBef>
                <a:spcPct val="0"/>
              </a:spcBef>
              <a:spcAft>
                <a:spcPct val="0"/>
              </a:spcAft>
              <a:defRPr sz="3600" b="1">
                <a:solidFill>
                  <a:schemeClr val="accent1"/>
                </a:solidFill>
                <a:latin typeface="Arial" charset="0"/>
              </a:defRPr>
            </a:lvl4pPr>
            <a:lvl5pPr algn="ctr" rtl="0" eaLnBrk="1" fontAlgn="base" hangingPunct="1">
              <a:spcBef>
                <a:spcPct val="0"/>
              </a:spcBef>
              <a:spcAft>
                <a:spcPct val="0"/>
              </a:spcAft>
              <a:defRPr sz="3600" b="1">
                <a:solidFill>
                  <a:schemeClr val="accent1"/>
                </a:solidFill>
                <a:latin typeface="Arial"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a:lstStyle>
          <a:p>
            <a:r>
              <a:rPr lang="fr-FR" sz="2400" dirty="0"/>
              <a:t>OP 2 : High speed laser </a:t>
            </a:r>
            <a:r>
              <a:rPr lang="fr-FR" sz="2400" dirty="0" err="1"/>
              <a:t>cladding</a:t>
            </a:r>
            <a:endParaRPr lang="fr-FR" sz="2400" dirty="0"/>
          </a:p>
        </p:txBody>
      </p:sp>
      <p:sp>
        <p:nvSpPr>
          <p:cNvPr id="13" name="Espace réservé du contenu 1">
            <a:extLst>
              <a:ext uri="{FF2B5EF4-FFF2-40B4-BE49-F238E27FC236}">
                <a16:creationId xmlns:a16="http://schemas.microsoft.com/office/drawing/2014/main" id="{A58E4798-8BFF-456C-ADF1-9C72969B8CFF}"/>
              </a:ext>
            </a:extLst>
          </p:cNvPr>
          <p:cNvSpPr txBox="1">
            <a:spLocks/>
          </p:cNvSpPr>
          <p:nvPr/>
        </p:nvSpPr>
        <p:spPr bwMode="auto">
          <a:xfrm>
            <a:off x="232407" y="1247071"/>
            <a:ext cx="6477074"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D1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8000" bIns="10800" numCol="1" anchor="t" anchorCtr="0" compatLnSpc="1">
            <a:prstTxWarp prst="textNoShape">
              <a:avLst/>
            </a:prstTxWarp>
          </a:bodyPr>
          <a:lstStyle>
            <a:lvl1pPr marL="180975" indent="-180975" algn="l" rtl="0" eaLnBrk="1" fontAlgn="base" hangingPunct="1">
              <a:spcBef>
                <a:spcPct val="20000"/>
              </a:spcBef>
              <a:spcAft>
                <a:spcPct val="0"/>
              </a:spcAft>
              <a:buClr>
                <a:schemeClr val="accent1"/>
              </a:buClr>
              <a:buFont typeface="Arial" charset="0"/>
              <a:buChar char="●"/>
              <a:defRPr sz="2000">
                <a:solidFill>
                  <a:schemeClr val="accent1"/>
                </a:solidFill>
                <a:latin typeface="+mn-lt"/>
                <a:ea typeface="+mn-ea"/>
                <a:cs typeface="+mn-cs"/>
              </a:defRPr>
            </a:lvl1pPr>
            <a:lvl2pPr marL="541338" indent="-180975" algn="l" rtl="0" eaLnBrk="1" fontAlgn="base" hangingPunct="1">
              <a:spcBef>
                <a:spcPct val="20000"/>
              </a:spcBef>
              <a:spcAft>
                <a:spcPct val="0"/>
              </a:spcAft>
              <a:buClr>
                <a:schemeClr val="bg2"/>
              </a:buClr>
              <a:buFont typeface="Arial" charset="0"/>
              <a:buChar char="●"/>
              <a:defRPr>
                <a:solidFill>
                  <a:schemeClr val="bg2"/>
                </a:solidFill>
                <a:latin typeface="+mn-lt"/>
              </a:defRPr>
            </a:lvl2pPr>
            <a:lvl3pPr marL="901700" indent="-84138" algn="l" rtl="0" eaLnBrk="1" fontAlgn="base" hangingPunct="1">
              <a:spcBef>
                <a:spcPct val="20000"/>
              </a:spcBef>
              <a:spcAft>
                <a:spcPct val="0"/>
              </a:spcAft>
              <a:buClr>
                <a:schemeClr val="bg2"/>
              </a:buClr>
              <a:buFont typeface="Arial" charset="0"/>
              <a:buChar char="●"/>
              <a:defRPr>
                <a:solidFill>
                  <a:schemeClr val="bg2"/>
                </a:solidFill>
                <a:latin typeface="+mn-lt"/>
              </a:defRPr>
            </a:lvl3pPr>
            <a:lvl4pPr marL="1751013" indent="-228600" algn="l" rtl="0" eaLnBrk="1" fontAlgn="base" hangingPunct="1">
              <a:spcBef>
                <a:spcPct val="20000"/>
              </a:spcBef>
              <a:spcAft>
                <a:spcPct val="0"/>
              </a:spcAft>
              <a:buChar char="–"/>
              <a:defRPr sz="2000">
                <a:solidFill>
                  <a:schemeClr val="tx1"/>
                </a:solidFill>
                <a:latin typeface="+mn-lt"/>
              </a:defRPr>
            </a:lvl4pPr>
            <a:lvl5pPr marL="2159000" indent="-228600" algn="l" rtl="0" eaLnBrk="1" fontAlgn="base" hangingPunct="1">
              <a:spcBef>
                <a:spcPct val="20000"/>
              </a:spcBef>
              <a:spcAft>
                <a:spcPct val="0"/>
              </a:spcAft>
              <a:buChar char="»"/>
              <a:defRPr sz="2000">
                <a:solidFill>
                  <a:schemeClr val="tx1"/>
                </a:solidFill>
                <a:latin typeface="+mn-lt"/>
              </a:defRPr>
            </a:lvl5pPr>
            <a:lvl6pPr marL="2616200" indent="-228600" algn="l" rtl="0" eaLnBrk="1" fontAlgn="base" hangingPunct="1">
              <a:spcBef>
                <a:spcPct val="20000"/>
              </a:spcBef>
              <a:spcAft>
                <a:spcPct val="0"/>
              </a:spcAft>
              <a:buChar char="»"/>
              <a:defRPr sz="2000">
                <a:solidFill>
                  <a:schemeClr val="tx1"/>
                </a:solidFill>
                <a:latin typeface="+mn-lt"/>
              </a:defRPr>
            </a:lvl6pPr>
            <a:lvl7pPr marL="3073400" indent="-228600" algn="l" rtl="0" eaLnBrk="1" fontAlgn="base" hangingPunct="1">
              <a:spcBef>
                <a:spcPct val="20000"/>
              </a:spcBef>
              <a:spcAft>
                <a:spcPct val="0"/>
              </a:spcAft>
              <a:buChar char="»"/>
              <a:defRPr sz="2000">
                <a:solidFill>
                  <a:schemeClr val="tx1"/>
                </a:solidFill>
                <a:latin typeface="+mn-lt"/>
              </a:defRPr>
            </a:lvl7pPr>
            <a:lvl8pPr marL="3530600" indent="-228600" algn="l" rtl="0" eaLnBrk="1" fontAlgn="base" hangingPunct="1">
              <a:spcBef>
                <a:spcPct val="20000"/>
              </a:spcBef>
              <a:spcAft>
                <a:spcPct val="0"/>
              </a:spcAft>
              <a:buChar char="»"/>
              <a:defRPr sz="2000">
                <a:solidFill>
                  <a:schemeClr val="tx1"/>
                </a:solidFill>
                <a:latin typeface="+mn-lt"/>
              </a:defRPr>
            </a:lvl8pPr>
            <a:lvl9pPr marL="3987800" indent="-228600" algn="l" rtl="0" eaLnBrk="1" fontAlgn="base" hangingPunct="1">
              <a:spcBef>
                <a:spcPct val="20000"/>
              </a:spcBef>
              <a:spcAft>
                <a:spcPct val="0"/>
              </a:spcAft>
              <a:buChar char="»"/>
              <a:defRPr sz="2000">
                <a:solidFill>
                  <a:schemeClr val="tx1"/>
                </a:solidFill>
                <a:latin typeface="+mn-lt"/>
              </a:defRPr>
            </a:lvl9pPr>
          </a:lstStyle>
          <a:p>
            <a:pPr marL="0" indent="0">
              <a:buFont typeface="Arial" charset="0"/>
              <a:buNone/>
            </a:pPr>
            <a:r>
              <a:rPr lang="fr-FR" sz="1400" kern="0" dirty="0">
                <a:solidFill>
                  <a:schemeClr val="tx1"/>
                </a:solidFill>
              </a:rPr>
              <a:t>Programme de travail S2024 :</a:t>
            </a:r>
          </a:p>
        </p:txBody>
      </p:sp>
      <p:graphicFrame>
        <p:nvGraphicFramePr>
          <p:cNvPr id="2" name="Tableau 1">
            <a:extLst>
              <a:ext uri="{FF2B5EF4-FFF2-40B4-BE49-F238E27FC236}">
                <a16:creationId xmlns:a16="http://schemas.microsoft.com/office/drawing/2014/main" id="{2C7A6F34-16ED-4D9E-BDE3-0895C7C4259A}"/>
              </a:ext>
            </a:extLst>
          </p:cNvPr>
          <p:cNvGraphicFramePr>
            <a:graphicFrameLocks noGrp="1"/>
          </p:cNvGraphicFramePr>
          <p:nvPr>
            <p:extLst>
              <p:ext uri="{D42A27DB-BD31-4B8C-83A1-F6EECF244321}">
                <p14:modId xmlns:p14="http://schemas.microsoft.com/office/powerpoint/2010/main" val="50016410"/>
              </p:ext>
            </p:extLst>
          </p:nvPr>
        </p:nvGraphicFramePr>
        <p:xfrm>
          <a:off x="107504" y="1916832"/>
          <a:ext cx="8928992" cy="3382682"/>
        </p:xfrm>
        <a:graphic>
          <a:graphicData uri="http://schemas.openxmlformats.org/drawingml/2006/table">
            <a:tbl>
              <a:tblPr>
                <a:tableStyleId>{22838BEF-8BB2-4498-84A7-C5851F593DF1}</a:tableStyleId>
              </a:tblPr>
              <a:tblGrid>
                <a:gridCol w="2204758">
                  <a:extLst>
                    <a:ext uri="{9D8B030D-6E8A-4147-A177-3AD203B41FA5}">
                      <a16:colId xmlns:a16="http://schemas.microsoft.com/office/drawing/2014/main" val="1842966578"/>
                    </a:ext>
                  </a:extLst>
                </a:gridCol>
                <a:gridCol w="2324208">
                  <a:extLst>
                    <a:ext uri="{9D8B030D-6E8A-4147-A177-3AD203B41FA5}">
                      <a16:colId xmlns:a16="http://schemas.microsoft.com/office/drawing/2014/main" val="2476345510"/>
                    </a:ext>
                  </a:extLst>
                </a:gridCol>
                <a:gridCol w="1663722">
                  <a:extLst>
                    <a:ext uri="{9D8B030D-6E8A-4147-A177-3AD203B41FA5}">
                      <a16:colId xmlns:a16="http://schemas.microsoft.com/office/drawing/2014/main" val="738272079"/>
                    </a:ext>
                  </a:extLst>
                </a:gridCol>
                <a:gridCol w="729698">
                  <a:extLst>
                    <a:ext uri="{9D8B030D-6E8A-4147-A177-3AD203B41FA5}">
                      <a16:colId xmlns:a16="http://schemas.microsoft.com/office/drawing/2014/main" val="4186953173"/>
                    </a:ext>
                  </a:extLst>
                </a:gridCol>
                <a:gridCol w="1003303">
                  <a:extLst>
                    <a:ext uri="{9D8B030D-6E8A-4147-A177-3AD203B41FA5}">
                      <a16:colId xmlns:a16="http://schemas.microsoft.com/office/drawing/2014/main" val="2763932478"/>
                    </a:ext>
                  </a:extLst>
                </a:gridCol>
                <a:gridCol w="1003303">
                  <a:extLst>
                    <a:ext uri="{9D8B030D-6E8A-4147-A177-3AD203B41FA5}">
                      <a16:colId xmlns:a16="http://schemas.microsoft.com/office/drawing/2014/main" val="259167960"/>
                    </a:ext>
                  </a:extLst>
                </a:gridCol>
              </a:tblGrid>
              <a:tr h="563942">
                <a:tc>
                  <a:txBody>
                    <a:bodyPr/>
                    <a:lstStyle/>
                    <a:p>
                      <a:pPr algn="ctr" fontAlgn="ctr"/>
                      <a:r>
                        <a:rPr lang="fr-FR" sz="1000" b="1" i="0" u="none" strike="noStrike" dirty="0">
                          <a:effectLst/>
                        </a:rPr>
                        <a:t>Sujet</a:t>
                      </a:r>
                      <a:endParaRPr lang="fr-FR" sz="1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fr-FR" sz="1000" b="1" i="0" u="none" strike="noStrike" dirty="0">
                          <a:solidFill>
                            <a:srgbClr val="000000"/>
                          </a:solidFill>
                          <a:effectLst/>
                          <a:latin typeface="Arial" panose="020B0604020202020204" pitchFamily="34" charset="0"/>
                        </a:rPr>
                        <a:t>Tâche</a:t>
                      </a:r>
                    </a:p>
                  </a:txBody>
                  <a:tcPr marL="0" marR="0" marT="0" marB="0" anchor="ctr"/>
                </a:tc>
                <a:tc>
                  <a:txBody>
                    <a:bodyPr/>
                    <a:lstStyle/>
                    <a:p>
                      <a:pPr algn="ctr" fontAlgn="ctr"/>
                      <a:r>
                        <a:rPr lang="fr-FR" sz="1000" b="1" i="0" u="none" strike="noStrike" dirty="0">
                          <a:effectLst/>
                        </a:rPr>
                        <a:t>Remarque</a:t>
                      </a:r>
                      <a:endParaRPr lang="fr-FR" sz="1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fr-FR" sz="1000" b="1" i="0" u="none" strike="noStrike" dirty="0">
                          <a:effectLst/>
                        </a:rPr>
                        <a:t>Heures prévues</a:t>
                      </a:r>
                      <a:endParaRPr lang="fr-FR" sz="1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fr-FR" sz="1000" b="1" i="0" u="none" strike="noStrike" dirty="0">
                          <a:effectLst/>
                        </a:rPr>
                        <a:t>Date  </a:t>
                      </a:r>
                      <a:r>
                        <a:rPr lang="fr-FR" sz="1000" b="1" i="0" u="none" strike="noStrike" dirty="0" err="1">
                          <a:effectLst/>
                        </a:rPr>
                        <a:t>prév</a:t>
                      </a:r>
                      <a:br>
                        <a:rPr lang="fr-FR" sz="1000" b="1" i="0" u="none" strike="noStrike" dirty="0">
                          <a:effectLst/>
                        </a:rPr>
                      </a:br>
                      <a:r>
                        <a:rPr lang="fr-FR" sz="1000" b="1" i="0" u="none" strike="noStrike" dirty="0">
                          <a:effectLst/>
                        </a:rPr>
                        <a:t>fin</a:t>
                      </a:r>
                      <a:endParaRPr lang="fr-FR" sz="1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fr-FR" sz="1000" b="1" i="0" u="none" strike="noStrike" dirty="0">
                          <a:effectLst/>
                        </a:rPr>
                        <a:t>Fait</a:t>
                      </a:r>
                      <a:endParaRPr lang="fr-FR" sz="1000" b="1"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690697165"/>
                  </a:ext>
                </a:extLst>
              </a:tr>
              <a:tr h="375961">
                <a:tc>
                  <a:txBody>
                    <a:bodyPr/>
                    <a:lstStyle/>
                    <a:p>
                      <a:pPr algn="l" fontAlgn="ctr"/>
                      <a:r>
                        <a:rPr lang="fr-FR" sz="1000" u="none" strike="noStrike" dirty="0">
                          <a:effectLst/>
                        </a:rPr>
                        <a:t>Tête et buse pour laser 8 kW</a:t>
                      </a:r>
                      <a:endParaRPr lang="fr-FR" sz="10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fr-FR" sz="1000" b="0" i="0" u="none" strike="noStrike" dirty="0">
                          <a:solidFill>
                            <a:srgbClr val="000000"/>
                          </a:solidFill>
                          <a:effectLst/>
                          <a:latin typeface="Arial" panose="020B0604020202020204" pitchFamily="34" charset="0"/>
                        </a:rPr>
                        <a:t>Tête OTS5 + buse pour spot de 3 mm</a:t>
                      </a:r>
                    </a:p>
                  </a:txBody>
                  <a:tcPr marL="0" marR="0" marT="0" marB="0" anchor="ctr"/>
                </a:tc>
                <a:tc>
                  <a:txBody>
                    <a:bodyPr/>
                    <a:lstStyle/>
                    <a:p>
                      <a:pPr algn="l" fontAlgn="ctr"/>
                      <a:r>
                        <a:rPr lang="fr-FR" sz="1000" u="none" strike="noStrike" dirty="0">
                          <a:effectLst/>
                        </a:rPr>
                        <a:t> En cde</a:t>
                      </a:r>
                      <a:endParaRPr lang="fr-FR" sz="10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fr-FR" sz="1000" u="none" strike="noStrike">
                          <a:effectLst/>
                        </a:rPr>
                        <a:t>80,0 h</a:t>
                      </a:r>
                      <a:endParaRPr lang="fr-FR" sz="10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fr-FR" sz="1000" u="none" strike="noStrike" dirty="0">
                          <a:effectLst/>
                        </a:rPr>
                        <a:t>15/06/2024</a:t>
                      </a:r>
                      <a:endParaRPr lang="fr-FR" sz="1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fr-FR" sz="1000" u="none" strike="noStrike" dirty="0">
                          <a:effectLst/>
                        </a:rPr>
                        <a:t>50 % </a:t>
                      </a:r>
                      <a:endParaRPr lang="fr-FR" sz="10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021698450"/>
                  </a:ext>
                </a:extLst>
              </a:tr>
              <a:tr h="37596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FR" sz="1000" b="0" i="0" u="none" strike="noStrike" dirty="0">
                          <a:solidFill>
                            <a:srgbClr val="000000"/>
                          </a:solidFill>
                          <a:effectLst/>
                          <a:latin typeface="Arial" panose="020B0604020202020204" pitchFamily="34" charset="0"/>
                        </a:rPr>
                        <a:t>Poudres</a:t>
                      </a:r>
                    </a:p>
                  </a:txBody>
                  <a:tcPr marL="0" marR="0" marT="0" marB="0" anchor="ctr"/>
                </a:tc>
                <a:tc>
                  <a:txBody>
                    <a:bodyPr/>
                    <a:lstStyle/>
                    <a:p>
                      <a:pPr algn="l" fontAlgn="ctr"/>
                      <a:r>
                        <a:rPr lang="fr-FR" sz="1000" b="0" i="0" u="none" strike="noStrike" dirty="0">
                          <a:solidFill>
                            <a:srgbClr val="000000"/>
                          </a:solidFill>
                          <a:effectLst/>
                          <a:latin typeface="Arial" panose="020B0604020202020204" pitchFamily="34" charset="0"/>
                        </a:rPr>
                        <a:t>Essais avec poudres 20-50 µm</a:t>
                      </a:r>
                    </a:p>
                  </a:txBody>
                  <a:tcPr marL="0" marR="0" marT="0" marB="0" anchor="ctr"/>
                </a:tc>
                <a:tc>
                  <a:txBody>
                    <a:bodyPr/>
                    <a:lstStyle/>
                    <a:p>
                      <a:pPr algn="l" fontAlgn="ctr"/>
                      <a:r>
                        <a:rPr lang="fr-FR" sz="1000" b="0" i="0" u="none" strike="noStrike" dirty="0">
                          <a:solidFill>
                            <a:srgbClr val="000000"/>
                          </a:solidFill>
                          <a:effectLst/>
                          <a:latin typeface="Arial" panose="020B0604020202020204" pitchFamily="34" charset="0"/>
                        </a:rPr>
                        <a:t>Limite : 16 µm car problématique H&amp;S</a:t>
                      </a:r>
                    </a:p>
                  </a:txBody>
                  <a:tcPr marL="0" marR="0" marT="0" marB="0" anchor="ctr"/>
                </a:tc>
                <a:tc>
                  <a:txBody>
                    <a:bodyPr/>
                    <a:lstStyle/>
                    <a:p>
                      <a:pPr algn="l" fontAlgn="ctr"/>
                      <a:r>
                        <a:rPr lang="fr-FR" sz="1000" b="0" i="0" u="none" strike="noStrike" dirty="0">
                          <a:solidFill>
                            <a:srgbClr val="000000"/>
                          </a:solidFill>
                          <a:effectLst/>
                          <a:latin typeface="Arial" panose="020B0604020202020204" pitchFamily="34" charset="0"/>
                        </a:rPr>
                        <a:t>20,00 h</a:t>
                      </a:r>
                    </a:p>
                  </a:txBody>
                  <a:tcPr marL="0" marR="0" marT="0" marB="0" anchor="ctr"/>
                </a:tc>
                <a:tc>
                  <a:txBody>
                    <a:bodyPr/>
                    <a:lstStyle/>
                    <a:p>
                      <a:pPr algn="ctr" fontAlgn="ctr"/>
                      <a:r>
                        <a:rPr lang="fr-FR" sz="1000" b="0" i="0" u="none" strike="noStrike" dirty="0">
                          <a:solidFill>
                            <a:srgbClr val="000000"/>
                          </a:solidFill>
                          <a:effectLst/>
                          <a:latin typeface="Arial" panose="020B0604020202020204" pitchFamily="34" charset="0"/>
                        </a:rPr>
                        <a:t>30/05/2024</a:t>
                      </a:r>
                    </a:p>
                  </a:txBody>
                  <a:tcPr marL="0" marR="0" marT="0" marB="0" anchor="ctr"/>
                </a:tc>
                <a:tc>
                  <a:txBody>
                    <a:bodyPr/>
                    <a:lstStyle/>
                    <a:p>
                      <a:pPr algn="ctr" fontAlgn="ctr"/>
                      <a:r>
                        <a:rPr lang="fr-FR" sz="1000" b="0" i="0" u="none" strike="noStrike" dirty="0">
                          <a:solidFill>
                            <a:srgbClr val="000000"/>
                          </a:solidFill>
                          <a:effectLst/>
                          <a:latin typeface="Arial" panose="020B0604020202020204" pitchFamily="34" charset="0"/>
                        </a:rPr>
                        <a:t>50 %</a:t>
                      </a:r>
                    </a:p>
                  </a:txBody>
                  <a:tcPr marL="0" marR="0" marT="0" marB="0" anchor="ctr"/>
                </a:tc>
                <a:extLst>
                  <a:ext uri="{0D108BD9-81ED-4DB2-BD59-A6C34878D82A}">
                    <a16:rowId xmlns:a16="http://schemas.microsoft.com/office/drawing/2014/main" val="463492790"/>
                  </a:ext>
                </a:extLst>
              </a:tr>
              <a:tr h="1000018">
                <a:tc>
                  <a:txBody>
                    <a:bodyPr/>
                    <a:lstStyle/>
                    <a:p>
                      <a:pPr algn="l" fontAlgn="ctr"/>
                      <a:r>
                        <a:rPr lang="fr-FR" sz="1000" u="none" strike="noStrike" dirty="0">
                          <a:effectLst/>
                        </a:rPr>
                        <a:t>Recherche paramétrique</a:t>
                      </a:r>
                      <a:endParaRPr lang="fr-FR" sz="1000" b="0" i="0" u="none" strike="noStrike" dirty="0">
                        <a:solidFill>
                          <a:srgbClr val="000000"/>
                        </a:solidFill>
                        <a:effectLst/>
                        <a:latin typeface="Arial" panose="020B0604020202020204" pitchFamily="34" charset="0"/>
                      </a:endParaRPr>
                    </a:p>
                  </a:txBody>
                  <a:tcPr marL="0" marR="0"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fr-FR" sz="1000" u="none" strike="noStrike" dirty="0">
                        <a:effectLst/>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fr-FR" sz="1000" u="none" strike="noStrike" dirty="0">
                          <a:effectLst/>
                        </a:rPr>
                        <a:t>Règles de mise en œuvre</a:t>
                      </a:r>
                    </a:p>
                    <a:p>
                      <a:pPr marL="0" marR="0" lvl="0" indent="0" algn="l" defTabSz="914400" rtl="0" eaLnBrk="1" fontAlgn="ctr" latinLnBrk="0" hangingPunct="1">
                        <a:lnSpc>
                          <a:spcPct val="100000"/>
                        </a:lnSpc>
                        <a:spcBef>
                          <a:spcPts val="0"/>
                        </a:spcBef>
                        <a:spcAft>
                          <a:spcPts val="0"/>
                        </a:spcAft>
                        <a:buClrTx/>
                        <a:buSzTx/>
                        <a:buFontTx/>
                        <a:buNone/>
                        <a:tabLst/>
                        <a:defRPr/>
                      </a:pPr>
                      <a:r>
                        <a:rPr lang="fr-FR" sz="1000" u="none" strike="noStrike" dirty="0">
                          <a:effectLst/>
                        </a:rPr>
                        <a:t>Paramètres opératoires f(set up et poudres) </a:t>
                      </a:r>
                    </a:p>
                    <a:p>
                      <a:pPr marL="0" marR="0" lvl="0" indent="0" algn="l" defTabSz="914400" rtl="0" eaLnBrk="1" fontAlgn="ctr" latinLnBrk="0" hangingPunct="1">
                        <a:lnSpc>
                          <a:spcPct val="100000"/>
                        </a:lnSpc>
                        <a:spcBef>
                          <a:spcPts val="0"/>
                        </a:spcBef>
                        <a:spcAft>
                          <a:spcPts val="0"/>
                        </a:spcAft>
                        <a:buClrTx/>
                        <a:buSzTx/>
                        <a:buFontTx/>
                        <a:buNone/>
                        <a:tabLst/>
                        <a:defRPr/>
                      </a:pPr>
                      <a:r>
                        <a:rPr lang="fr-FR" sz="1000" u="none" strike="noStrike" dirty="0">
                          <a:effectLst/>
                        </a:rPr>
                        <a:t>Capabilité du process (épaisseur min, max, surépaisseur usinage,…)</a:t>
                      </a:r>
                      <a:endParaRPr lang="fr-FR" sz="1000" b="0" i="0" u="none" strike="noStrike" dirty="0">
                        <a:solidFill>
                          <a:srgbClr val="000000"/>
                        </a:solidFill>
                        <a:effectLst/>
                        <a:latin typeface="Arial" panose="020B0604020202020204" pitchFamily="34" charset="0"/>
                      </a:endParaRPr>
                    </a:p>
                    <a:p>
                      <a:pPr algn="l" fontAlgn="ctr"/>
                      <a:endParaRPr lang="fr-FR" sz="10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fr-FR" sz="1000" u="none" strike="noStrike" dirty="0">
                          <a:effectLst/>
                        </a:rPr>
                        <a:t>Base de données pour Méthodes et commerce </a:t>
                      </a:r>
                      <a:endParaRPr lang="fr-FR" sz="10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fr-FR" sz="1000" u="none" strike="noStrike" dirty="0">
                          <a:effectLst/>
                        </a:rPr>
                        <a:t>180,0 h</a:t>
                      </a:r>
                      <a:endParaRPr lang="fr-FR" sz="1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fr-FR" sz="1000" u="none" strike="noStrike" dirty="0">
                          <a:effectLst/>
                        </a:rPr>
                        <a:t>30/05/2024</a:t>
                      </a:r>
                      <a:endParaRPr lang="fr-FR" sz="1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fr-FR" sz="1000" u="none" strike="noStrike" dirty="0">
                          <a:effectLst/>
                        </a:rPr>
                        <a:t>60 % </a:t>
                      </a:r>
                      <a:endParaRPr lang="fr-FR" sz="10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606610098"/>
                  </a:ext>
                </a:extLst>
              </a:tr>
              <a:tr h="1000018">
                <a:tc>
                  <a:txBody>
                    <a:bodyPr/>
                    <a:lstStyle/>
                    <a:p>
                      <a:pPr algn="l" fontAlgn="ctr"/>
                      <a:r>
                        <a:rPr lang="fr-FR" sz="1000" i="1" u="none" strike="noStrike" dirty="0">
                          <a:effectLst/>
                        </a:rPr>
                        <a:t>Industrialisation</a:t>
                      </a:r>
                      <a:endParaRPr lang="fr-FR" sz="1000" b="0" i="1" u="none" strike="noStrike" dirty="0">
                        <a:solidFill>
                          <a:srgbClr val="000000"/>
                        </a:solidFill>
                        <a:effectLst/>
                        <a:latin typeface="Arial" panose="020B0604020202020204" pitchFamily="34" charset="0"/>
                      </a:endParaRPr>
                    </a:p>
                  </a:txBody>
                  <a:tcPr marL="0" marR="0"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FR" sz="1000" u="none" strike="noStrike" dirty="0">
                          <a:effectLst/>
                        </a:rPr>
                        <a:t>Réalisation de prototypes clients</a:t>
                      </a:r>
                    </a:p>
                    <a:p>
                      <a:pPr marL="0" marR="0" lvl="0" indent="0" algn="l" defTabSz="914400" rtl="0" eaLnBrk="1" fontAlgn="ctr" latinLnBrk="0" hangingPunct="1">
                        <a:lnSpc>
                          <a:spcPct val="100000"/>
                        </a:lnSpc>
                        <a:spcBef>
                          <a:spcPts val="0"/>
                        </a:spcBef>
                        <a:spcAft>
                          <a:spcPts val="0"/>
                        </a:spcAft>
                        <a:buClrTx/>
                        <a:buSzTx/>
                        <a:buFontTx/>
                        <a:buNone/>
                        <a:tabLst/>
                        <a:defRPr/>
                      </a:pPr>
                      <a:r>
                        <a:rPr lang="fr-FR" sz="1000" u="none" strike="noStrike" dirty="0">
                          <a:effectLst/>
                        </a:rPr>
                        <a:t>Documents commerciaux</a:t>
                      </a:r>
                    </a:p>
                    <a:p>
                      <a:pPr marL="0" marR="0" lvl="0" indent="0" algn="l" defTabSz="914400" rtl="0" eaLnBrk="1" fontAlgn="ctr" latinLnBrk="0" hangingPunct="1">
                        <a:lnSpc>
                          <a:spcPct val="100000"/>
                        </a:lnSpc>
                        <a:spcBef>
                          <a:spcPts val="0"/>
                        </a:spcBef>
                        <a:spcAft>
                          <a:spcPts val="0"/>
                        </a:spcAft>
                        <a:buClrTx/>
                        <a:buSzTx/>
                        <a:buFontTx/>
                        <a:buNone/>
                        <a:tabLst/>
                        <a:defRPr/>
                      </a:pPr>
                      <a:r>
                        <a:rPr lang="fr-FR" sz="1000" b="0" i="0" u="none" strike="noStrike" dirty="0">
                          <a:solidFill>
                            <a:srgbClr val="000000"/>
                          </a:solidFill>
                          <a:effectLst/>
                          <a:latin typeface="Arial" panose="020B0604020202020204" pitchFamily="34" charset="0"/>
                        </a:rPr>
                        <a:t>Calculateur pour devis</a:t>
                      </a:r>
                    </a:p>
                  </a:txBody>
                  <a:tcPr marL="0" marR="0" marT="0" marB="0" anchor="ctr"/>
                </a:tc>
                <a:tc>
                  <a:txBody>
                    <a:bodyPr/>
                    <a:lstStyle/>
                    <a:p>
                      <a:pPr algn="l" fontAlgn="ctr"/>
                      <a:r>
                        <a:rPr lang="fr-FR" sz="1000" u="none" strike="noStrike" dirty="0">
                          <a:effectLst/>
                        </a:rPr>
                        <a:t>Pièces Conroe </a:t>
                      </a:r>
                      <a:endParaRPr lang="fr-FR" sz="10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endParaRPr lang="fr-FR" sz="1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fr-FR" sz="1000" u="none" strike="noStrike" dirty="0">
                          <a:effectLst/>
                        </a:rPr>
                        <a:t>30/06/2024</a:t>
                      </a:r>
                      <a:endParaRPr lang="fr-FR" sz="10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endParaRPr lang="fr-FR" sz="10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441068544"/>
                  </a:ext>
                </a:extLst>
              </a:tr>
            </a:tbl>
          </a:graphicData>
        </a:graphic>
      </p:graphicFrame>
    </p:spTree>
    <p:extLst>
      <p:ext uri="{BB962C8B-B14F-4D97-AF65-F5344CB8AC3E}">
        <p14:creationId xmlns:p14="http://schemas.microsoft.com/office/powerpoint/2010/main" val="4003413433"/>
      </p:ext>
    </p:extLst>
  </p:cSld>
  <p:clrMapOvr>
    <a:masterClrMapping/>
  </p:clrMapOvr>
</p:sld>
</file>

<file path=ppt/theme/theme1.xml><?xml version="1.0" encoding="utf-8"?>
<a:theme xmlns:a="http://schemas.openxmlformats.org/drawingml/2006/main" name="Presentation Technogenia  14-03-19">
  <a:themeElements>
    <a:clrScheme name="presentation-telemecanique 2">
      <a:dk1>
        <a:srgbClr val="000000"/>
      </a:dk1>
      <a:lt1>
        <a:srgbClr val="FFFFFF"/>
      </a:lt1>
      <a:dk2>
        <a:srgbClr val="000000"/>
      </a:dk2>
      <a:lt2>
        <a:srgbClr val="626469"/>
      </a:lt2>
      <a:accent1>
        <a:srgbClr val="009530"/>
      </a:accent1>
      <a:accent2>
        <a:srgbClr val="B10043"/>
      </a:accent2>
      <a:accent3>
        <a:srgbClr val="FFFFFF"/>
      </a:accent3>
      <a:accent4>
        <a:srgbClr val="000000"/>
      </a:accent4>
      <a:accent5>
        <a:srgbClr val="AAC8AD"/>
      </a:accent5>
      <a:accent6>
        <a:srgbClr val="A0003C"/>
      </a:accent6>
      <a:hlink>
        <a:srgbClr val="42B4E6"/>
      </a:hlink>
      <a:folHlink>
        <a:srgbClr val="4FA600"/>
      </a:folHlink>
    </a:clrScheme>
    <a:fontScheme name="presentation-telemecaniq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bg2"/>
            </a:solidFill>
            <a:effectLst/>
            <a:latin typeface="Arial" charset="0"/>
          </a:defRPr>
        </a:defPPr>
      </a:lstStyle>
    </a:lnDef>
  </a:objectDefaults>
  <a:extraClrSchemeLst>
    <a:extraClrScheme>
      <a:clrScheme name="presentation-telemecanique 1">
        <a:dk1>
          <a:srgbClr val="FFFFFF"/>
        </a:dk1>
        <a:lt1>
          <a:srgbClr val="FFFFFF"/>
        </a:lt1>
        <a:dk2>
          <a:srgbClr val="B10043"/>
        </a:dk2>
        <a:lt2>
          <a:srgbClr val="FFFFFF"/>
        </a:lt2>
        <a:accent1>
          <a:srgbClr val="FFFFFF"/>
        </a:accent1>
        <a:accent2>
          <a:srgbClr val="B10043"/>
        </a:accent2>
        <a:accent3>
          <a:srgbClr val="D5AAB0"/>
        </a:accent3>
        <a:accent4>
          <a:srgbClr val="DADADA"/>
        </a:accent4>
        <a:accent5>
          <a:srgbClr val="FFFFFF"/>
        </a:accent5>
        <a:accent6>
          <a:srgbClr val="A0003C"/>
        </a:accent6>
        <a:hlink>
          <a:srgbClr val="42B4E6"/>
        </a:hlink>
        <a:folHlink>
          <a:srgbClr val="9FA0A4"/>
        </a:folHlink>
      </a:clrScheme>
      <a:clrMap bg1="dk2" tx1="lt1" bg2="dk1" tx2="lt2" accent1="accent1" accent2="accent2" accent3="accent3" accent4="accent4" accent5="accent5" accent6="accent6" hlink="hlink" folHlink="folHlink"/>
    </a:extraClrScheme>
    <a:extraClrScheme>
      <a:clrScheme name="presentation-telemecanique 2">
        <a:dk1>
          <a:srgbClr val="000000"/>
        </a:dk1>
        <a:lt1>
          <a:srgbClr val="FFFFFF"/>
        </a:lt1>
        <a:dk2>
          <a:srgbClr val="000000"/>
        </a:dk2>
        <a:lt2>
          <a:srgbClr val="626469"/>
        </a:lt2>
        <a:accent1>
          <a:srgbClr val="009530"/>
        </a:accent1>
        <a:accent2>
          <a:srgbClr val="B10043"/>
        </a:accent2>
        <a:accent3>
          <a:srgbClr val="FFFFFF"/>
        </a:accent3>
        <a:accent4>
          <a:srgbClr val="000000"/>
        </a:accent4>
        <a:accent5>
          <a:srgbClr val="AAC8AD"/>
        </a:accent5>
        <a:accent6>
          <a:srgbClr val="A0003C"/>
        </a:accent6>
        <a:hlink>
          <a:srgbClr val="42B4E6"/>
        </a:hlink>
        <a:folHlink>
          <a:srgbClr val="4FA600"/>
        </a:folHlink>
      </a:clrScheme>
      <a:clrMap bg1="lt1" tx1="dk1" bg2="lt2" tx2="dk2" accent1="accent1" accent2="accent2" accent3="accent3" accent4="accent4" accent5="accent5" accent6="accent6" hlink="hlink" folHlink="folHlink"/>
    </a:extraClrScheme>
    <a:extraClrScheme>
      <a:clrScheme name="presentation-telemecanique 3">
        <a:dk1>
          <a:srgbClr val="FFFFFF"/>
        </a:dk1>
        <a:lt1>
          <a:srgbClr val="FFFFFF"/>
        </a:lt1>
        <a:dk2>
          <a:srgbClr val="42B4E6"/>
        </a:dk2>
        <a:lt2>
          <a:srgbClr val="FFFFFF"/>
        </a:lt2>
        <a:accent1>
          <a:srgbClr val="FFFFFF"/>
        </a:accent1>
        <a:accent2>
          <a:srgbClr val="B10043"/>
        </a:accent2>
        <a:accent3>
          <a:srgbClr val="B0D6F0"/>
        </a:accent3>
        <a:accent4>
          <a:srgbClr val="DADADA"/>
        </a:accent4>
        <a:accent5>
          <a:srgbClr val="FFFFFF"/>
        </a:accent5>
        <a:accent6>
          <a:srgbClr val="A0003C"/>
        </a:accent6>
        <a:hlink>
          <a:srgbClr val="42B4E6"/>
        </a:hlink>
        <a:folHlink>
          <a:srgbClr val="FFFFFF"/>
        </a:folHlink>
      </a:clrScheme>
      <a:clrMap bg1="dk2" tx1="lt1" bg2="dk1" tx2="lt2" accent1="accent1" accent2="accent2" accent3="accent3" accent4="accent4" accent5="accent5" accent6="accent6" hlink="hlink" folHlink="folHlink"/>
    </a:extraClrScheme>
    <a:extraClrScheme>
      <a:clrScheme name="presentation-telemecanique 4">
        <a:dk1>
          <a:srgbClr val="FFFFFF"/>
        </a:dk1>
        <a:lt1>
          <a:srgbClr val="FFFFFF"/>
        </a:lt1>
        <a:dk2>
          <a:srgbClr val="4FA600"/>
        </a:dk2>
        <a:lt2>
          <a:srgbClr val="FFFFFF"/>
        </a:lt2>
        <a:accent1>
          <a:srgbClr val="FFFFFF"/>
        </a:accent1>
        <a:accent2>
          <a:srgbClr val="FFFFFF"/>
        </a:accent2>
        <a:accent3>
          <a:srgbClr val="B2D0AA"/>
        </a:accent3>
        <a:accent4>
          <a:srgbClr val="DADADA"/>
        </a:accent4>
        <a:accent5>
          <a:srgbClr val="FFFFFF"/>
        </a:accent5>
        <a:accent6>
          <a:srgbClr val="E7E7E7"/>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presentation-telemecanique 5">
        <a:dk1>
          <a:srgbClr val="FFFFFF"/>
        </a:dk1>
        <a:lt1>
          <a:srgbClr val="FFFFFF"/>
        </a:lt1>
        <a:dk2>
          <a:srgbClr val="009530"/>
        </a:dk2>
        <a:lt2>
          <a:srgbClr val="FFFFFF"/>
        </a:lt2>
        <a:accent1>
          <a:srgbClr val="FFFFFF"/>
        </a:accent1>
        <a:accent2>
          <a:srgbClr val="FFFFFF"/>
        </a:accent2>
        <a:accent3>
          <a:srgbClr val="AAC8AD"/>
        </a:accent3>
        <a:accent4>
          <a:srgbClr val="DADADA"/>
        </a:accent4>
        <a:accent5>
          <a:srgbClr val="FFFFFF"/>
        </a:accent5>
        <a:accent6>
          <a:srgbClr val="E7E7E7"/>
        </a:accent6>
        <a:hlink>
          <a:srgbClr val="FFFFFF"/>
        </a:hlink>
        <a:folHlink>
          <a:srgbClr val="FFFF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Theme">
  <a:themeElements>
    <a:clrScheme name="presentation-telemecanique 2">
      <a:dk1>
        <a:srgbClr val="000000"/>
      </a:dk1>
      <a:lt1>
        <a:srgbClr val="FFFFFF"/>
      </a:lt1>
      <a:dk2>
        <a:srgbClr val="000000"/>
      </a:dk2>
      <a:lt2>
        <a:srgbClr val="626469"/>
      </a:lt2>
      <a:accent1>
        <a:srgbClr val="009530"/>
      </a:accent1>
      <a:accent2>
        <a:srgbClr val="B10043"/>
      </a:accent2>
      <a:accent3>
        <a:srgbClr val="FFFFFF"/>
      </a:accent3>
      <a:accent4>
        <a:srgbClr val="000000"/>
      </a:accent4>
      <a:accent5>
        <a:srgbClr val="AAC8AD"/>
      </a:accent5>
      <a:accent6>
        <a:srgbClr val="A0003C"/>
      </a:accent6>
      <a:hlink>
        <a:srgbClr val="42B4E6"/>
      </a:hlink>
      <a:folHlink>
        <a:srgbClr val="4FA600"/>
      </a:folHlink>
    </a:clrScheme>
    <a:fontScheme name="presentation-telemecaniq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bg2"/>
            </a:solidFill>
            <a:effectLst/>
            <a:latin typeface="Arial" charset="0"/>
          </a:defRPr>
        </a:defPPr>
      </a:lstStyle>
    </a:lnDef>
  </a:objectDefaults>
  <a:extraClrSchemeLst>
    <a:extraClrScheme>
      <a:clrScheme name="presentation-telemecanique 1">
        <a:dk1>
          <a:srgbClr val="FFFFFF"/>
        </a:dk1>
        <a:lt1>
          <a:srgbClr val="FFFFFF"/>
        </a:lt1>
        <a:dk2>
          <a:srgbClr val="B10043"/>
        </a:dk2>
        <a:lt2>
          <a:srgbClr val="FFFFFF"/>
        </a:lt2>
        <a:accent1>
          <a:srgbClr val="FFFFFF"/>
        </a:accent1>
        <a:accent2>
          <a:srgbClr val="B10043"/>
        </a:accent2>
        <a:accent3>
          <a:srgbClr val="D5AAB0"/>
        </a:accent3>
        <a:accent4>
          <a:srgbClr val="DADADA"/>
        </a:accent4>
        <a:accent5>
          <a:srgbClr val="FFFFFF"/>
        </a:accent5>
        <a:accent6>
          <a:srgbClr val="A0003C"/>
        </a:accent6>
        <a:hlink>
          <a:srgbClr val="42B4E6"/>
        </a:hlink>
        <a:folHlink>
          <a:srgbClr val="9FA0A4"/>
        </a:folHlink>
      </a:clrScheme>
      <a:clrMap bg1="dk2" tx1="lt1" bg2="dk1" tx2="lt2" accent1="accent1" accent2="accent2" accent3="accent3" accent4="accent4" accent5="accent5" accent6="accent6" hlink="hlink" folHlink="folHlink"/>
    </a:extraClrScheme>
    <a:extraClrScheme>
      <a:clrScheme name="presentation-telemecanique 2">
        <a:dk1>
          <a:srgbClr val="000000"/>
        </a:dk1>
        <a:lt1>
          <a:srgbClr val="FFFFFF"/>
        </a:lt1>
        <a:dk2>
          <a:srgbClr val="000000"/>
        </a:dk2>
        <a:lt2>
          <a:srgbClr val="626469"/>
        </a:lt2>
        <a:accent1>
          <a:srgbClr val="009530"/>
        </a:accent1>
        <a:accent2>
          <a:srgbClr val="B10043"/>
        </a:accent2>
        <a:accent3>
          <a:srgbClr val="FFFFFF"/>
        </a:accent3>
        <a:accent4>
          <a:srgbClr val="000000"/>
        </a:accent4>
        <a:accent5>
          <a:srgbClr val="AAC8AD"/>
        </a:accent5>
        <a:accent6>
          <a:srgbClr val="A0003C"/>
        </a:accent6>
        <a:hlink>
          <a:srgbClr val="42B4E6"/>
        </a:hlink>
        <a:folHlink>
          <a:srgbClr val="4FA600"/>
        </a:folHlink>
      </a:clrScheme>
      <a:clrMap bg1="lt1" tx1="dk1" bg2="lt2" tx2="dk2" accent1="accent1" accent2="accent2" accent3="accent3" accent4="accent4" accent5="accent5" accent6="accent6" hlink="hlink" folHlink="folHlink"/>
    </a:extraClrScheme>
    <a:extraClrScheme>
      <a:clrScheme name="presentation-telemecanique 3">
        <a:dk1>
          <a:srgbClr val="FFFFFF"/>
        </a:dk1>
        <a:lt1>
          <a:srgbClr val="FFFFFF"/>
        </a:lt1>
        <a:dk2>
          <a:srgbClr val="42B4E6"/>
        </a:dk2>
        <a:lt2>
          <a:srgbClr val="FFFFFF"/>
        </a:lt2>
        <a:accent1>
          <a:srgbClr val="FFFFFF"/>
        </a:accent1>
        <a:accent2>
          <a:srgbClr val="B10043"/>
        </a:accent2>
        <a:accent3>
          <a:srgbClr val="B0D6F0"/>
        </a:accent3>
        <a:accent4>
          <a:srgbClr val="DADADA"/>
        </a:accent4>
        <a:accent5>
          <a:srgbClr val="FFFFFF"/>
        </a:accent5>
        <a:accent6>
          <a:srgbClr val="A0003C"/>
        </a:accent6>
        <a:hlink>
          <a:srgbClr val="42B4E6"/>
        </a:hlink>
        <a:folHlink>
          <a:srgbClr val="FFFFFF"/>
        </a:folHlink>
      </a:clrScheme>
      <a:clrMap bg1="dk2" tx1="lt1" bg2="dk1" tx2="lt2" accent1="accent1" accent2="accent2" accent3="accent3" accent4="accent4" accent5="accent5" accent6="accent6" hlink="hlink" folHlink="folHlink"/>
    </a:extraClrScheme>
    <a:extraClrScheme>
      <a:clrScheme name="presentation-telemecanique 4">
        <a:dk1>
          <a:srgbClr val="FFFFFF"/>
        </a:dk1>
        <a:lt1>
          <a:srgbClr val="FFFFFF"/>
        </a:lt1>
        <a:dk2>
          <a:srgbClr val="4FA600"/>
        </a:dk2>
        <a:lt2>
          <a:srgbClr val="FFFFFF"/>
        </a:lt2>
        <a:accent1>
          <a:srgbClr val="FFFFFF"/>
        </a:accent1>
        <a:accent2>
          <a:srgbClr val="FFFFFF"/>
        </a:accent2>
        <a:accent3>
          <a:srgbClr val="B2D0AA"/>
        </a:accent3>
        <a:accent4>
          <a:srgbClr val="DADADA"/>
        </a:accent4>
        <a:accent5>
          <a:srgbClr val="FFFFFF"/>
        </a:accent5>
        <a:accent6>
          <a:srgbClr val="E7E7E7"/>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presentation-telemecanique 5">
        <a:dk1>
          <a:srgbClr val="FFFFFF"/>
        </a:dk1>
        <a:lt1>
          <a:srgbClr val="FFFFFF"/>
        </a:lt1>
        <a:dk2>
          <a:srgbClr val="009530"/>
        </a:dk2>
        <a:lt2>
          <a:srgbClr val="FFFFFF"/>
        </a:lt2>
        <a:accent1>
          <a:srgbClr val="FFFFFF"/>
        </a:accent1>
        <a:accent2>
          <a:srgbClr val="FFFFFF"/>
        </a:accent2>
        <a:accent3>
          <a:srgbClr val="AAC8AD"/>
        </a:accent3>
        <a:accent4>
          <a:srgbClr val="DADADA"/>
        </a:accent4>
        <a:accent5>
          <a:srgbClr val="FFFFFF"/>
        </a:accent5>
        <a:accent6>
          <a:srgbClr val="E7E7E7"/>
        </a:accent6>
        <a:hlink>
          <a:srgbClr val="FFFFFF"/>
        </a:hlink>
        <a:folHlink>
          <a:srgbClr val="FFFF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dustry xmlns="1da0dd0e-ab8c-42a0-b6f2-53f7f16543a3">
      <Value>Oil &amp; Gas</Value>
    </Industr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C5AA2A419D324C9799440426481403" ma:contentTypeVersion="1" ma:contentTypeDescription="Create a new document." ma:contentTypeScope="" ma:versionID="d60bd55ac74c035a44196e1fa3dbcc3f">
  <xsd:schema xmlns:xsd="http://www.w3.org/2001/XMLSchema" xmlns:xs="http://www.w3.org/2001/XMLSchema" xmlns:p="http://schemas.microsoft.com/office/2006/metadata/properties" xmlns:ns2="1da0dd0e-ab8c-42a0-b6f2-53f7f16543a3" targetNamespace="http://schemas.microsoft.com/office/2006/metadata/properties" ma:root="true" ma:fieldsID="de6314aa852b177e9e73e99c5ae6e850" ns2:_="">
    <xsd:import namespace="1da0dd0e-ab8c-42a0-b6f2-53f7f16543a3"/>
    <xsd:element name="properties">
      <xsd:complexType>
        <xsd:sequence>
          <xsd:element name="documentManagement">
            <xsd:complexType>
              <xsd:all>
                <xsd:element ref="ns2:Indust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a0dd0e-ab8c-42a0-b6f2-53f7f16543a3" elementFormDefault="qualified">
    <xsd:import namespace="http://schemas.microsoft.com/office/2006/documentManagement/types"/>
    <xsd:import namespace="http://schemas.microsoft.com/office/infopath/2007/PartnerControls"/>
    <xsd:element name="Industry" ma:index="8" nillable="true" ma:displayName="Industry" ma:internalName="Industry" ma:requiredMultiChoice="true">
      <xsd:complexType>
        <xsd:complexContent>
          <xsd:extension base="dms:MultiChoice">
            <xsd:sequence>
              <xsd:element name="Value" maxOccurs="unbounded" minOccurs="0" nillable="true">
                <xsd:simpleType>
                  <xsd:restriction base="dms:Choice">
                    <xsd:enumeration value="Oil &amp; Gas"/>
                    <xsd:enumeration value="Mining"/>
                    <xsd:enumeration value="Ceramic"/>
                    <xsd:enumeration value="Foundry &amp; Steel"/>
                    <xsd:enumeration value="Aluminium"/>
                    <xsd:enumeration value="Dredging"/>
                    <xsd:enumeration value="Tunneling"/>
                    <xsd:enumeration value="Bulk Technology &amp; Pelletising"/>
                    <xsd:enumeration value="Recycling"/>
                    <xsd:enumeration value="Pumps"/>
                    <xsd:enumeration value="Agriculture"/>
                    <xsd:enumeration value="Food processing"/>
                    <xsd:enumeration value="Other"/>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FDC006-72FA-4722-9308-EF776F0C6316}">
  <ds:schemaRefs>
    <ds:schemaRef ds:uri="http://schemas.microsoft.com/sharepoint/v3/contenttype/forms"/>
  </ds:schemaRefs>
</ds:datastoreItem>
</file>

<file path=customXml/itemProps2.xml><?xml version="1.0" encoding="utf-8"?>
<ds:datastoreItem xmlns:ds="http://schemas.openxmlformats.org/officeDocument/2006/customXml" ds:itemID="{E9E4887A-A72C-45C0-93B5-26E06B390D39}">
  <ds:schemaRefs>
    <ds:schemaRef ds:uri="http://schemas.microsoft.com/office/2006/documentManagement/types"/>
    <ds:schemaRef ds:uri="1da0dd0e-ab8c-42a0-b6f2-53f7f16543a3"/>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48676856-A49D-4137-B06E-7D4701D72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a0dd0e-ab8c-42a0-b6f2-53f7f16543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 Technogenia  14-03-19</Template>
  <TotalTime>2624</TotalTime>
  <Words>1277</Words>
  <Application>Microsoft Office PowerPoint</Application>
  <PresentationFormat>Affichage à l'écran (4:3)</PresentationFormat>
  <Paragraphs>182</Paragraphs>
  <Slides>9</Slides>
  <Notes>0</Notes>
  <HiddenSlides>0</HiddenSlides>
  <MMClips>0</MMClips>
  <ScaleCrop>false</ScaleCrop>
  <HeadingPairs>
    <vt:vector size="6" baseType="variant">
      <vt:variant>
        <vt:lpstr>Polices utilisées</vt:lpstr>
      </vt:variant>
      <vt:variant>
        <vt:i4>3</vt:i4>
      </vt:variant>
      <vt:variant>
        <vt:lpstr>Thème</vt:lpstr>
      </vt:variant>
      <vt:variant>
        <vt:i4>3</vt:i4>
      </vt:variant>
      <vt:variant>
        <vt:lpstr>Titres des diapositives</vt:lpstr>
      </vt:variant>
      <vt:variant>
        <vt:i4>9</vt:i4>
      </vt:variant>
    </vt:vector>
  </HeadingPairs>
  <TitlesOfParts>
    <vt:vector size="15" baseType="lpstr">
      <vt:lpstr>Arial</vt:lpstr>
      <vt:lpstr>Calibri</vt:lpstr>
      <vt:lpstr>Calibri Light</vt:lpstr>
      <vt:lpstr>Presentation Technogenia  14-03-19</vt:lpstr>
      <vt:lpstr>Conception personnalisée</vt:lpstr>
      <vt:lpstr>Default Theme</vt:lpstr>
      <vt:lpstr>High speed cladding 2023 :</vt:lpstr>
      <vt:lpstr>Introduction</vt:lpstr>
      <vt:lpstr>Etat de l’art :</vt:lpstr>
      <vt:lpstr>Programme de développement :</vt:lpstr>
      <vt:lpstr>Définition du système optique :</vt:lpstr>
      <vt:lpstr>Présentation PowerPoint</vt:lpstr>
      <vt:lpstr>Définition de la buse: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Julien PREJEANT</dc:creator>
  <cp:lastModifiedBy>Jean-Marc STAERCK</cp:lastModifiedBy>
  <cp:revision>182</cp:revision>
  <cp:lastPrinted>2019-05-09T10:03:12Z</cp:lastPrinted>
  <dcterms:created xsi:type="dcterms:W3CDTF">2019-03-15T10:14:30Z</dcterms:created>
  <dcterms:modified xsi:type="dcterms:W3CDTF">2024-10-07T14:41:20Z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0x010100C1C5AA2A419D324C9799440426481403</vt:lpwstr>
  </property>
</Properties>
</file>