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"/>
  </p:notesMasterIdLst>
  <p:handoutMasterIdLst>
    <p:handoutMasterId r:id="rId8"/>
  </p:handoutMasterIdLst>
  <p:sldIdLst>
    <p:sldId id="285" r:id="rId2"/>
    <p:sldId id="293" r:id="rId3"/>
    <p:sldId id="294" r:id="rId4"/>
    <p:sldId id="295" r:id="rId5"/>
    <p:sldId id="296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6969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6" autoAdjust="0"/>
  </p:normalViewPr>
  <p:slideViewPr>
    <p:cSldViewPr snapToGrid="0">
      <p:cViewPr varScale="1">
        <p:scale>
          <a:sx n="104" d="100"/>
          <a:sy n="104" d="100"/>
        </p:scale>
        <p:origin x="174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396C2-F7F7-4452-834B-DEC9552F447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D2E4E01-A66E-4524-9989-9918DCCCD519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</a:rPr>
            <a:t>SWOT</a:t>
          </a:r>
        </a:p>
      </dgm:t>
    </dgm:pt>
    <dgm:pt modelId="{0FA5DE02-D997-4F5D-9B67-D360F8B9F8B0}" type="parTrans" cxnId="{B11E7CF5-0386-4694-A485-5B81E12498D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17D8D10-D274-443B-AB5F-5D2356472F8D}" type="sibTrans" cxnId="{B11E7CF5-0386-4694-A485-5B81E12498D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6368063-516D-4F38-B855-BF36A1B8A9C3}">
      <dgm:prSet phldrT="[Texte]" custT="1"/>
      <dgm:spPr>
        <a:solidFill>
          <a:srgbClr val="FFFF00"/>
        </a:solidFill>
      </dgm:spPr>
      <dgm:t>
        <a:bodyPr/>
        <a:lstStyle/>
        <a:p>
          <a:pPr algn="l"/>
          <a:r>
            <a:rPr lang="fr-FR" sz="1800" b="1" dirty="0">
              <a:solidFill>
                <a:schemeClr val="tx1"/>
              </a:solidFill>
            </a:rPr>
            <a:t>Forces</a:t>
          </a:r>
        </a:p>
        <a:p>
          <a:pPr algn="l"/>
          <a:r>
            <a:rPr lang="fr-FR" sz="1200" dirty="0">
              <a:solidFill>
                <a:schemeClr val="tx1"/>
              </a:solidFill>
            </a:rPr>
            <a:t>- Diminution des stocks de &lt;40 µm</a:t>
          </a:r>
        </a:p>
        <a:p>
          <a:pPr algn="l"/>
          <a:r>
            <a:rPr lang="fr-FR" sz="1200" dirty="0">
              <a:solidFill>
                <a:schemeClr val="tx1"/>
              </a:solidFill>
            </a:rPr>
            <a:t>- Nouvelle matière première pour le creuset froid</a:t>
          </a:r>
        </a:p>
      </dgm:t>
    </dgm:pt>
    <dgm:pt modelId="{68FB8362-35F0-400B-B566-57852B15618D}" type="parTrans" cxnId="{754F9E2E-F599-4F78-B3FD-6D46D8A10B8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693D566-E162-4D69-B279-804CA6DD7319}" type="sibTrans" cxnId="{754F9E2E-F599-4F78-B3FD-6D46D8A10B8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389DB20-5E29-4530-B295-B549158DFC8B}">
      <dgm:prSet phldrT="[Texte]" custT="1"/>
      <dgm:spPr>
        <a:solidFill>
          <a:srgbClr val="FFC000"/>
        </a:solidFill>
      </dgm:spPr>
      <dgm:t>
        <a:bodyPr/>
        <a:lstStyle/>
        <a:p>
          <a:pPr algn="l"/>
          <a:r>
            <a:rPr lang="fr-FR" sz="1800" b="1" dirty="0">
              <a:solidFill>
                <a:schemeClr val="tx1"/>
              </a:solidFill>
            </a:rPr>
            <a:t>Faiblesses</a:t>
          </a:r>
        </a:p>
        <a:p>
          <a:pPr algn="l"/>
          <a:r>
            <a:rPr lang="fr-FR" sz="1200" dirty="0">
              <a:solidFill>
                <a:schemeClr val="tx1"/>
              </a:solidFill>
            </a:rPr>
            <a:t>- Coût</a:t>
          </a:r>
        </a:p>
        <a:p>
          <a:pPr algn="l"/>
          <a:r>
            <a:rPr lang="fr-FR" sz="1200" dirty="0">
              <a:solidFill>
                <a:schemeClr val="tx1"/>
              </a:solidFill>
            </a:rPr>
            <a:t>- Logistique</a:t>
          </a:r>
        </a:p>
      </dgm:t>
    </dgm:pt>
    <dgm:pt modelId="{52AD2538-4B82-4A4D-AB28-CCFCD57687AB}" type="parTrans" cxnId="{8C1C23D9-1851-4736-B6BD-293317AF1B6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9E6504E-EEF2-47A7-A491-9A1ABD89DE60}" type="sibTrans" cxnId="{8C1C23D9-1851-4736-B6BD-293317AF1B6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A4011F1-2272-43E0-A045-D18B404FA537}">
      <dgm:prSet phldrT="[Texte]" custT="1"/>
      <dgm:spPr/>
      <dgm:t>
        <a:bodyPr/>
        <a:lstStyle/>
        <a:p>
          <a:pPr algn="l"/>
          <a:r>
            <a:rPr lang="fr-FR" sz="1800" b="1" dirty="0">
              <a:solidFill>
                <a:schemeClr val="tx1"/>
              </a:solidFill>
            </a:rPr>
            <a:t>Opportunités</a:t>
          </a:r>
        </a:p>
        <a:p>
          <a:pPr algn="l"/>
          <a:r>
            <a:rPr lang="fr-FR" sz="1200" dirty="0">
              <a:solidFill>
                <a:schemeClr val="tx1"/>
              </a:solidFill>
            </a:rPr>
            <a:t>- Synergie carbure du </a:t>
          </a:r>
          <a:r>
            <a:rPr lang="fr-FR" sz="1200" dirty="0" err="1">
              <a:solidFill>
                <a:schemeClr val="tx1"/>
              </a:solidFill>
            </a:rPr>
            <a:t>Chéran</a:t>
          </a:r>
          <a:endParaRPr lang="fr-FR" sz="1200" dirty="0">
            <a:solidFill>
              <a:schemeClr val="tx1"/>
            </a:solidFill>
          </a:endParaRPr>
        </a:p>
      </dgm:t>
    </dgm:pt>
    <dgm:pt modelId="{335D82C1-DA8F-409F-BB3F-3E91A1921645}" type="parTrans" cxnId="{8643B21B-4D40-4AF2-B350-CA9E31C8522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007A069-9C4F-465F-8245-A61240C3B7DE}" type="sibTrans" cxnId="{8643B21B-4D40-4AF2-B350-CA9E31C85224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FF63B44-F094-4E3A-AC68-1A5694BF38BA}">
      <dgm:prSet phldrT="[Texte]" custT="1"/>
      <dgm:spPr>
        <a:solidFill>
          <a:srgbClr val="FF0000"/>
        </a:solidFill>
      </dgm:spPr>
      <dgm:t>
        <a:bodyPr/>
        <a:lstStyle/>
        <a:p>
          <a:pPr algn="l"/>
          <a:r>
            <a:rPr lang="fr-FR" sz="1800" b="1" dirty="0">
              <a:solidFill>
                <a:schemeClr val="tx1"/>
              </a:solidFill>
            </a:rPr>
            <a:t>Menaces</a:t>
          </a:r>
        </a:p>
        <a:p>
          <a:pPr algn="l"/>
          <a:r>
            <a:rPr lang="fr-FR" sz="1200" dirty="0">
              <a:solidFill>
                <a:schemeClr val="tx1"/>
              </a:solidFill>
            </a:rPr>
            <a:t>- </a:t>
          </a:r>
          <a:r>
            <a:rPr lang="fr-FR" sz="1200" dirty="0" err="1">
              <a:solidFill>
                <a:schemeClr val="tx1"/>
              </a:solidFill>
            </a:rPr>
            <a:t>Paliatif</a:t>
          </a:r>
          <a:r>
            <a:rPr lang="fr-FR" sz="1200" dirty="0">
              <a:solidFill>
                <a:schemeClr val="tx1"/>
              </a:solidFill>
            </a:rPr>
            <a:t> au problème de base: production de granulométrie non désirée</a:t>
          </a:r>
        </a:p>
      </dgm:t>
    </dgm:pt>
    <dgm:pt modelId="{75E3FD08-B61A-4C0C-85AB-9264ED703061}" type="parTrans" cxnId="{E7D52AA0-2CBA-4896-A48B-5FA8FDF522D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3229BE3-3379-4B75-8A00-5F439A2D7D23}" type="sibTrans" cxnId="{E7D52AA0-2CBA-4896-A48B-5FA8FDF522D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BE492CB-545B-481B-A18B-309F95E6313B}" type="pres">
      <dgm:prSet presAssocID="{6E8396C2-F7F7-4452-834B-DEC9552F447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26EBB1-A23D-421D-A39D-E733AA2E2B10}" type="pres">
      <dgm:prSet presAssocID="{6E8396C2-F7F7-4452-834B-DEC9552F4471}" presName="matrix" presStyleCnt="0"/>
      <dgm:spPr/>
    </dgm:pt>
    <dgm:pt modelId="{C1B12C38-83E7-4946-9714-38A0FA6CCC49}" type="pres">
      <dgm:prSet presAssocID="{6E8396C2-F7F7-4452-834B-DEC9552F4471}" presName="tile1" presStyleLbl="node1" presStyleIdx="0" presStyleCnt="4"/>
      <dgm:spPr/>
    </dgm:pt>
    <dgm:pt modelId="{F37B13DE-5D04-48F6-8EED-8B1D03BADB47}" type="pres">
      <dgm:prSet presAssocID="{6E8396C2-F7F7-4452-834B-DEC9552F44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D320C7-BEEF-4201-82F0-DA3FE3931E10}" type="pres">
      <dgm:prSet presAssocID="{6E8396C2-F7F7-4452-834B-DEC9552F4471}" presName="tile2" presStyleLbl="node1" presStyleIdx="1" presStyleCnt="4"/>
      <dgm:spPr/>
    </dgm:pt>
    <dgm:pt modelId="{45CCC4E1-11B5-463C-BFD6-448090F38182}" type="pres">
      <dgm:prSet presAssocID="{6E8396C2-F7F7-4452-834B-DEC9552F44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E64BDC-DBD1-4E79-92AC-96DEF39F51C6}" type="pres">
      <dgm:prSet presAssocID="{6E8396C2-F7F7-4452-834B-DEC9552F4471}" presName="tile3" presStyleLbl="node1" presStyleIdx="2" presStyleCnt="4" custLinFactNeighborY="1364"/>
      <dgm:spPr/>
    </dgm:pt>
    <dgm:pt modelId="{EAF99D84-75D6-461D-B931-C354A44EFFA4}" type="pres">
      <dgm:prSet presAssocID="{6E8396C2-F7F7-4452-834B-DEC9552F44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4B6B77-1B67-4917-8F19-72796EEE9D80}" type="pres">
      <dgm:prSet presAssocID="{6E8396C2-F7F7-4452-834B-DEC9552F4471}" presName="tile4" presStyleLbl="node1" presStyleIdx="3" presStyleCnt="4"/>
      <dgm:spPr/>
    </dgm:pt>
    <dgm:pt modelId="{F62800B9-995A-411F-ADC9-7A617FDB3BD4}" type="pres">
      <dgm:prSet presAssocID="{6E8396C2-F7F7-4452-834B-DEC9552F44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6B8F4C1-DFC2-4CF0-A586-BD6D5FB1C140}" type="pres">
      <dgm:prSet presAssocID="{6E8396C2-F7F7-4452-834B-DEC9552F4471}" presName="centerTile" presStyleLbl="fgShp" presStyleIdx="0" presStyleCnt="1" custScaleX="74266" custScaleY="53513">
        <dgm:presLayoutVars>
          <dgm:chMax val="0"/>
          <dgm:chPref val="0"/>
        </dgm:presLayoutVars>
      </dgm:prSet>
      <dgm:spPr/>
    </dgm:pt>
  </dgm:ptLst>
  <dgm:cxnLst>
    <dgm:cxn modelId="{4D454D19-A996-4961-B191-050B1D82FA8C}" type="presOf" srcId="{DFF63B44-F094-4E3A-AC68-1A5694BF38BA}" destId="{F62800B9-995A-411F-ADC9-7A617FDB3BD4}" srcOrd="1" destOrd="0" presId="urn:microsoft.com/office/officeart/2005/8/layout/matrix1"/>
    <dgm:cxn modelId="{8643B21B-4D40-4AF2-B350-CA9E31C85224}" srcId="{DD2E4E01-A66E-4524-9989-9918DCCCD519}" destId="{4A4011F1-2272-43E0-A045-D18B404FA537}" srcOrd="2" destOrd="0" parTransId="{335D82C1-DA8F-409F-BB3F-3E91A1921645}" sibTransId="{C007A069-9C4F-465F-8245-A61240C3B7DE}"/>
    <dgm:cxn modelId="{AC51871E-00FB-4BAD-B659-344A685AB972}" type="presOf" srcId="{DD2E4E01-A66E-4524-9989-9918DCCCD519}" destId="{C6B8F4C1-DFC2-4CF0-A586-BD6D5FB1C140}" srcOrd="0" destOrd="0" presId="urn:microsoft.com/office/officeart/2005/8/layout/matrix1"/>
    <dgm:cxn modelId="{AAD4132C-1C7B-4B9E-9434-CD5C5A777597}" type="presOf" srcId="{6E8396C2-F7F7-4452-834B-DEC9552F4471}" destId="{FBE492CB-545B-481B-A18B-309F95E6313B}" srcOrd="0" destOrd="0" presId="urn:microsoft.com/office/officeart/2005/8/layout/matrix1"/>
    <dgm:cxn modelId="{754F9E2E-F599-4F78-B3FD-6D46D8A10B8A}" srcId="{DD2E4E01-A66E-4524-9989-9918DCCCD519}" destId="{06368063-516D-4F38-B855-BF36A1B8A9C3}" srcOrd="0" destOrd="0" parTransId="{68FB8362-35F0-400B-B566-57852B15618D}" sibTransId="{5693D566-E162-4D69-B279-804CA6DD7319}"/>
    <dgm:cxn modelId="{CF20686A-5300-45B8-93C0-5F48D7C31585}" type="presOf" srcId="{DFF63B44-F094-4E3A-AC68-1A5694BF38BA}" destId="{EF4B6B77-1B67-4917-8F19-72796EEE9D80}" srcOrd="0" destOrd="0" presId="urn:microsoft.com/office/officeart/2005/8/layout/matrix1"/>
    <dgm:cxn modelId="{D235926B-7AA6-4E05-8ED2-E1ABCFF758F8}" type="presOf" srcId="{B389DB20-5E29-4530-B295-B549158DFC8B}" destId="{46D320C7-BEEF-4201-82F0-DA3FE3931E10}" srcOrd="0" destOrd="0" presId="urn:microsoft.com/office/officeart/2005/8/layout/matrix1"/>
    <dgm:cxn modelId="{3841FA77-1E89-48CF-BDB1-B1B692945C91}" type="presOf" srcId="{B389DB20-5E29-4530-B295-B549158DFC8B}" destId="{45CCC4E1-11B5-463C-BFD6-448090F38182}" srcOrd="1" destOrd="0" presId="urn:microsoft.com/office/officeart/2005/8/layout/matrix1"/>
    <dgm:cxn modelId="{BF50528E-9670-43A4-BD97-5EBA54C2CFF4}" type="presOf" srcId="{06368063-516D-4F38-B855-BF36A1B8A9C3}" destId="{C1B12C38-83E7-4946-9714-38A0FA6CCC49}" srcOrd="0" destOrd="0" presId="urn:microsoft.com/office/officeart/2005/8/layout/matrix1"/>
    <dgm:cxn modelId="{E7D52AA0-2CBA-4896-A48B-5FA8FDF522DC}" srcId="{DD2E4E01-A66E-4524-9989-9918DCCCD519}" destId="{DFF63B44-F094-4E3A-AC68-1A5694BF38BA}" srcOrd="3" destOrd="0" parTransId="{75E3FD08-B61A-4C0C-85AB-9264ED703061}" sibTransId="{03229BE3-3379-4B75-8A00-5F439A2D7D23}"/>
    <dgm:cxn modelId="{D355BDB0-800E-4C90-AE4C-1BECC432CD5F}" type="presOf" srcId="{06368063-516D-4F38-B855-BF36A1B8A9C3}" destId="{F37B13DE-5D04-48F6-8EED-8B1D03BADB47}" srcOrd="1" destOrd="0" presId="urn:microsoft.com/office/officeart/2005/8/layout/matrix1"/>
    <dgm:cxn modelId="{77FA21BF-A864-4EA1-B265-CE4B2A3C1577}" type="presOf" srcId="{4A4011F1-2272-43E0-A045-D18B404FA537}" destId="{39E64BDC-DBD1-4E79-92AC-96DEF39F51C6}" srcOrd="0" destOrd="0" presId="urn:microsoft.com/office/officeart/2005/8/layout/matrix1"/>
    <dgm:cxn modelId="{8C1C23D9-1851-4736-B6BD-293317AF1B64}" srcId="{DD2E4E01-A66E-4524-9989-9918DCCCD519}" destId="{B389DB20-5E29-4530-B295-B549158DFC8B}" srcOrd="1" destOrd="0" parTransId="{52AD2538-4B82-4A4D-AB28-CCFCD57687AB}" sibTransId="{D9E6504E-EEF2-47A7-A491-9A1ABD89DE60}"/>
    <dgm:cxn modelId="{D93219E8-0B02-4BC7-85DF-04F8A2F85B6E}" type="presOf" srcId="{4A4011F1-2272-43E0-A045-D18B404FA537}" destId="{EAF99D84-75D6-461D-B931-C354A44EFFA4}" srcOrd="1" destOrd="0" presId="urn:microsoft.com/office/officeart/2005/8/layout/matrix1"/>
    <dgm:cxn modelId="{B11E7CF5-0386-4694-A485-5B81E12498D3}" srcId="{6E8396C2-F7F7-4452-834B-DEC9552F4471}" destId="{DD2E4E01-A66E-4524-9989-9918DCCCD519}" srcOrd="0" destOrd="0" parTransId="{0FA5DE02-D997-4F5D-9B67-D360F8B9F8B0}" sibTransId="{B17D8D10-D274-443B-AB5F-5D2356472F8D}"/>
    <dgm:cxn modelId="{0B570CEB-5B35-4FEE-AB43-F673C1296ABC}" type="presParOf" srcId="{FBE492CB-545B-481B-A18B-309F95E6313B}" destId="{6926EBB1-A23D-421D-A39D-E733AA2E2B10}" srcOrd="0" destOrd="0" presId="urn:microsoft.com/office/officeart/2005/8/layout/matrix1"/>
    <dgm:cxn modelId="{7A3CDBCF-9689-4D84-8F26-0156976CB635}" type="presParOf" srcId="{6926EBB1-A23D-421D-A39D-E733AA2E2B10}" destId="{C1B12C38-83E7-4946-9714-38A0FA6CCC49}" srcOrd="0" destOrd="0" presId="urn:microsoft.com/office/officeart/2005/8/layout/matrix1"/>
    <dgm:cxn modelId="{B8198672-8D6A-4FF3-977D-28FEFA0B1687}" type="presParOf" srcId="{6926EBB1-A23D-421D-A39D-E733AA2E2B10}" destId="{F37B13DE-5D04-48F6-8EED-8B1D03BADB47}" srcOrd="1" destOrd="0" presId="urn:microsoft.com/office/officeart/2005/8/layout/matrix1"/>
    <dgm:cxn modelId="{BD8800B7-EB4B-47A7-9086-209E113434A6}" type="presParOf" srcId="{6926EBB1-A23D-421D-A39D-E733AA2E2B10}" destId="{46D320C7-BEEF-4201-82F0-DA3FE3931E10}" srcOrd="2" destOrd="0" presId="urn:microsoft.com/office/officeart/2005/8/layout/matrix1"/>
    <dgm:cxn modelId="{23716215-7E10-475A-8FE5-D4C4B0C6A9E0}" type="presParOf" srcId="{6926EBB1-A23D-421D-A39D-E733AA2E2B10}" destId="{45CCC4E1-11B5-463C-BFD6-448090F38182}" srcOrd="3" destOrd="0" presId="urn:microsoft.com/office/officeart/2005/8/layout/matrix1"/>
    <dgm:cxn modelId="{9FDF30BD-DD15-4506-9A2C-936F832D682E}" type="presParOf" srcId="{6926EBB1-A23D-421D-A39D-E733AA2E2B10}" destId="{39E64BDC-DBD1-4E79-92AC-96DEF39F51C6}" srcOrd="4" destOrd="0" presId="urn:microsoft.com/office/officeart/2005/8/layout/matrix1"/>
    <dgm:cxn modelId="{46958012-D1DE-40D5-B547-5212CC603BB2}" type="presParOf" srcId="{6926EBB1-A23D-421D-A39D-E733AA2E2B10}" destId="{EAF99D84-75D6-461D-B931-C354A44EFFA4}" srcOrd="5" destOrd="0" presId="urn:microsoft.com/office/officeart/2005/8/layout/matrix1"/>
    <dgm:cxn modelId="{70D694E1-8C11-4C78-BFA8-5ADDC0B057D9}" type="presParOf" srcId="{6926EBB1-A23D-421D-A39D-E733AA2E2B10}" destId="{EF4B6B77-1B67-4917-8F19-72796EEE9D80}" srcOrd="6" destOrd="0" presId="urn:microsoft.com/office/officeart/2005/8/layout/matrix1"/>
    <dgm:cxn modelId="{EF75E9E2-EAC6-4EDA-89FB-1D613ADEBA9B}" type="presParOf" srcId="{6926EBB1-A23D-421D-A39D-E733AA2E2B10}" destId="{F62800B9-995A-411F-ADC9-7A617FDB3BD4}" srcOrd="7" destOrd="0" presId="urn:microsoft.com/office/officeart/2005/8/layout/matrix1"/>
    <dgm:cxn modelId="{B47275D9-8157-49C2-AD5E-208C0A380ACF}" type="presParOf" srcId="{FBE492CB-545B-481B-A18B-309F95E6313B}" destId="{C6B8F4C1-DFC2-4CF0-A586-BD6D5FB1C14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12C38-83E7-4946-9714-38A0FA6CCC49}">
      <dsp:nvSpPr>
        <dsp:cNvPr id="0" name=""/>
        <dsp:cNvSpPr/>
      </dsp:nvSpPr>
      <dsp:spPr>
        <a:xfrm rot="16200000">
          <a:off x="655781" y="-655781"/>
          <a:ext cx="1390073" cy="2701636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Forces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- Diminution des stocks de &lt;40 µm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- Nouvelle matière première pour le creuset froid</a:t>
          </a:r>
        </a:p>
      </dsp:txBody>
      <dsp:txXfrm rot="5400000">
        <a:off x="-1" y="1"/>
        <a:ext cx="2701636" cy="1042554"/>
      </dsp:txXfrm>
    </dsp:sp>
    <dsp:sp modelId="{46D320C7-BEEF-4201-82F0-DA3FE3931E10}">
      <dsp:nvSpPr>
        <dsp:cNvPr id="0" name=""/>
        <dsp:cNvSpPr/>
      </dsp:nvSpPr>
      <dsp:spPr>
        <a:xfrm>
          <a:off x="2701636" y="0"/>
          <a:ext cx="2701636" cy="1390073"/>
        </a:xfrm>
        <a:prstGeom prst="round1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Faiblesses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- Coût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- Logistique</a:t>
          </a:r>
        </a:p>
      </dsp:txBody>
      <dsp:txXfrm>
        <a:off x="2701636" y="0"/>
        <a:ext cx="2701636" cy="1042554"/>
      </dsp:txXfrm>
    </dsp:sp>
    <dsp:sp modelId="{39E64BDC-DBD1-4E79-92AC-96DEF39F51C6}">
      <dsp:nvSpPr>
        <dsp:cNvPr id="0" name=""/>
        <dsp:cNvSpPr/>
      </dsp:nvSpPr>
      <dsp:spPr>
        <a:xfrm rot="10800000">
          <a:off x="0" y="1390073"/>
          <a:ext cx="2701636" cy="139007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Opportunités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- Synergie carbure du </a:t>
          </a:r>
          <a:r>
            <a:rPr lang="fr-FR" sz="1200" kern="1200" dirty="0" err="1">
              <a:solidFill>
                <a:schemeClr val="tx1"/>
              </a:solidFill>
            </a:rPr>
            <a:t>Chéran</a:t>
          </a:r>
          <a:endParaRPr lang="fr-FR" sz="1200" kern="1200" dirty="0">
            <a:solidFill>
              <a:schemeClr val="tx1"/>
            </a:solidFill>
          </a:endParaRPr>
        </a:p>
      </dsp:txBody>
      <dsp:txXfrm rot="10800000">
        <a:off x="0" y="1737591"/>
        <a:ext cx="2701636" cy="1042554"/>
      </dsp:txXfrm>
    </dsp:sp>
    <dsp:sp modelId="{EF4B6B77-1B67-4917-8F19-72796EEE9D80}">
      <dsp:nvSpPr>
        <dsp:cNvPr id="0" name=""/>
        <dsp:cNvSpPr/>
      </dsp:nvSpPr>
      <dsp:spPr>
        <a:xfrm rot="5400000">
          <a:off x="3357418" y="734291"/>
          <a:ext cx="1390073" cy="2701636"/>
        </a:xfrm>
        <a:prstGeom prst="round1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Menaces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chemeClr val="tx1"/>
              </a:solidFill>
            </a:rPr>
            <a:t>- </a:t>
          </a:r>
          <a:r>
            <a:rPr lang="fr-FR" sz="1200" kern="1200" dirty="0" err="1">
              <a:solidFill>
                <a:schemeClr val="tx1"/>
              </a:solidFill>
            </a:rPr>
            <a:t>Paliatif</a:t>
          </a:r>
          <a:r>
            <a:rPr lang="fr-FR" sz="1200" kern="1200" dirty="0">
              <a:solidFill>
                <a:schemeClr val="tx1"/>
              </a:solidFill>
            </a:rPr>
            <a:t> au problème de base: production de granulométrie non désirée</a:t>
          </a:r>
        </a:p>
      </dsp:txBody>
      <dsp:txXfrm rot="-5400000">
        <a:off x="2701636" y="1737591"/>
        <a:ext cx="2701636" cy="1042554"/>
      </dsp:txXfrm>
    </dsp:sp>
    <dsp:sp modelId="{C6B8F4C1-DFC2-4CF0-A586-BD6D5FB1C140}">
      <dsp:nvSpPr>
        <dsp:cNvPr id="0" name=""/>
        <dsp:cNvSpPr/>
      </dsp:nvSpPr>
      <dsp:spPr>
        <a:xfrm>
          <a:off x="2099717" y="1204105"/>
          <a:ext cx="1203838" cy="3719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SWOT</a:t>
          </a:r>
        </a:p>
      </dsp:txBody>
      <dsp:txXfrm>
        <a:off x="2117873" y="1222261"/>
        <a:ext cx="1167526" cy="33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7919E-C240-4280-B6B3-85BE920179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7022B-EC01-417D-AE42-6807338502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9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4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6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D5F7731E-748C-4910-8B3E-FAB8964BCD80}" type="slidenum">
              <a:rPr lang="fr-FR" sz="800"/>
              <a:pPr defTabSz="661988" eaLnBrk="0" hangingPunct="0"/>
              <a:t>‹N°›</a:t>
            </a:fld>
            <a:endParaRPr lang="fr-FR" sz="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42990" y="6577014"/>
            <a:ext cx="62677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 err="1"/>
              <a:t>Technogenia</a:t>
            </a:r>
            <a:r>
              <a:rPr lang="en-GB" sz="800" dirty="0"/>
              <a:t> 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Frittage </a:t>
            </a:r>
            <a:r>
              <a:rPr lang="fr-FR" dirty="0" err="1"/>
              <a:t>Sphérotène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01A20-D508-4DFB-A4F4-A5A3241FBA6C}"/>
              </a:ext>
            </a:extLst>
          </p:cNvPr>
          <p:cNvSpPr/>
          <p:nvPr/>
        </p:nvSpPr>
        <p:spPr>
          <a:xfrm>
            <a:off x="735772" y="1323056"/>
            <a:ext cx="767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tx1"/>
                </a:solidFill>
              </a:rPr>
              <a:t>Problématique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Surstock de la granulométrie &lt;40 µm de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r>
              <a:rPr lang="fr-FR" sz="1200" dirty="0">
                <a:solidFill>
                  <a:schemeClr val="tx1"/>
                </a:solidFill>
              </a:rPr>
              <a:t> suite au passage Creuset froid</a:t>
            </a:r>
          </a:p>
          <a:p>
            <a:r>
              <a:rPr lang="fr-FR" sz="1200" dirty="0">
                <a:solidFill>
                  <a:schemeClr val="tx1"/>
                </a:solidFill>
              </a:rPr>
              <a:t>Cette granulométrie est trop fine en l’état pour être directement réutilisée au Creuset froid</a:t>
            </a:r>
          </a:p>
          <a:p>
            <a:r>
              <a:rPr lang="fr-FR" sz="1200" dirty="0">
                <a:solidFill>
                  <a:schemeClr val="tx1"/>
                </a:solidFill>
              </a:rPr>
              <a:t>Surstock granulométrie 400-700 µm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b="1" i="1" dirty="0">
                <a:solidFill>
                  <a:schemeClr val="tx1"/>
                </a:solidFill>
              </a:rPr>
              <a:t>Objectifs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Agglomérer/Fritter le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r>
              <a:rPr lang="fr-FR" sz="1200" dirty="0">
                <a:solidFill>
                  <a:schemeClr val="tx1"/>
                </a:solidFill>
              </a:rPr>
              <a:t> &lt;40 µm dans une granulométrie qui conviendrai à la réutilisation de la matière au creuset froid.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032A5353-4472-4DDA-ABE1-B372C3AA4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550574"/>
              </p:ext>
            </p:extLst>
          </p:nvPr>
        </p:nvGraphicFramePr>
        <p:xfrm>
          <a:off x="1985817" y="3121891"/>
          <a:ext cx="5403273" cy="278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Frittage </a:t>
            </a:r>
            <a:r>
              <a:rPr lang="fr-FR" dirty="0" err="1"/>
              <a:t>Sphérotène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01A20-D508-4DFB-A4F4-A5A3241FBA6C}"/>
              </a:ext>
            </a:extLst>
          </p:cNvPr>
          <p:cNvSpPr/>
          <p:nvPr/>
        </p:nvSpPr>
        <p:spPr>
          <a:xfrm>
            <a:off x="735771" y="2286445"/>
            <a:ext cx="8107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tx1"/>
                </a:solidFill>
              </a:rPr>
              <a:t>Techniques envisagées: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Compression à chaud de poudres dans moule graphite à température supérieur à 1200°C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Frittage de poudre dans moule graphite. Supérieur à 1200°C, cycle thermique sans </a:t>
            </a:r>
            <a:r>
              <a:rPr lang="fr-FR" sz="1200" dirty="0" err="1">
                <a:solidFill>
                  <a:schemeClr val="tx1"/>
                </a:solidFill>
              </a:rPr>
              <a:t>déliantage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BFDE29-D22D-4E76-834E-245DDC65CEF6}"/>
              </a:ext>
            </a:extLst>
          </p:cNvPr>
          <p:cNvSpPr/>
          <p:nvPr/>
        </p:nvSpPr>
        <p:spPr>
          <a:xfrm>
            <a:off x="735772" y="1068248"/>
            <a:ext cx="767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tx1"/>
                </a:solidFill>
              </a:rPr>
              <a:t>Solutions envisagées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Formation d’un comprimé dense de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r>
              <a:rPr lang="fr-FR" sz="1200" dirty="0">
                <a:solidFill>
                  <a:schemeClr val="tx1"/>
                </a:solidFill>
              </a:rPr>
              <a:t> de dimensions 10 mm x 10 mm</a:t>
            </a:r>
          </a:p>
        </p:txBody>
      </p:sp>
      <p:sp>
        <p:nvSpPr>
          <p:cNvPr id="4" name="Organigramme : Disque magnétique 3">
            <a:extLst>
              <a:ext uri="{FF2B5EF4-FFF2-40B4-BE49-F238E27FC236}">
                <a16:creationId xmlns:a16="http://schemas.microsoft.com/office/drawing/2014/main" id="{7AAAFE9A-F3C7-4A67-9BBF-D194B4B583CF}"/>
              </a:ext>
            </a:extLst>
          </p:cNvPr>
          <p:cNvSpPr/>
          <p:nvPr/>
        </p:nvSpPr>
        <p:spPr bwMode="auto">
          <a:xfrm>
            <a:off x="7398327" y="1174705"/>
            <a:ext cx="674254" cy="794327"/>
          </a:xfrm>
          <a:prstGeom prst="flowChartMagneticDisk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1B49EC-043E-4FB1-80F2-B07003F5F5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r="10492"/>
          <a:stretch/>
        </p:blipFill>
        <p:spPr>
          <a:xfrm rot="5400000">
            <a:off x="7823183" y="2533742"/>
            <a:ext cx="2503607" cy="26539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A5B683C-D8B9-4692-96A1-F7688E3217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80" b="13266"/>
          <a:stretch/>
        </p:blipFill>
        <p:spPr>
          <a:xfrm>
            <a:off x="2070249" y="3015230"/>
            <a:ext cx="1681922" cy="14678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5E472D2-1A3F-4731-880C-2B2E693075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3535"/>
          <a:stretch/>
        </p:blipFill>
        <p:spPr>
          <a:xfrm>
            <a:off x="4117704" y="3015231"/>
            <a:ext cx="1567990" cy="14678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D9F954-4E72-485D-8CCC-01064DFA3D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12" b="15576"/>
          <a:stretch/>
        </p:blipFill>
        <p:spPr>
          <a:xfrm>
            <a:off x="4117704" y="5002498"/>
            <a:ext cx="1933523" cy="143626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57DCA15-AA07-46D5-840D-49EE1F43728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75" t="21401" b="12521"/>
          <a:stretch/>
        </p:blipFill>
        <p:spPr>
          <a:xfrm>
            <a:off x="1946932" y="4893466"/>
            <a:ext cx="1707270" cy="165433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9F67E5E-76F1-4758-B644-F8C5C9DFB0E1}"/>
              </a:ext>
            </a:extLst>
          </p:cNvPr>
          <p:cNvSpPr txBox="1"/>
          <p:nvPr/>
        </p:nvSpPr>
        <p:spPr>
          <a:xfrm>
            <a:off x="360140" y="3532940"/>
            <a:ext cx="132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 = 17 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B14FD9-5C29-4B8D-AB45-CD67C454B303}"/>
              </a:ext>
            </a:extLst>
          </p:cNvPr>
          <p:cNvSpPr txBox="1"/>
          <p:nvPr/>
        </p:nvSpPr>
        <p:spPr>
          <a:xfrm>
            <a:off x="482584" y="5311414"/>
            <a:ext cx="132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 = 62 g</a:t>
            </a:r>
          </a:p>
        </p:txBody>
      </p:sp>
    </p:spTree>
    <p:extLst>
      <p:ext uri="{BB962C8B-B14F-4D97-AF65-F5344CB8AC3E}">
        <p14:creationId xmlns:p14="http://schemas.microsoft.com/office/powerpoint/2010/main" val="413010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Frittage </a:t>
            </a:r>
            <a:r>
              <a:rPr lang="fr-FR" dirty="0" err="1"/>
              <a:t>Sphérotène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01A20-D508-4DFB-A4F4-A5A3241FBA6C}"/>
              </a:ext>
            </a:extLst>
          </p:cNvPr>
          <p:cNvSpPr/>
          <p:nvPr/>
        </p:nvSpPr>
        <p:spPr>
          <a:xfrm>
            <a:off x="735772" y="1326473"/>
            <a:ext cx="82881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tx1"/>
                </a:solidFill>
              </a:rPr>
              <a:t>Résultats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Les deux techniques permettent l’obtention de comprimés denses de </a:t>
            </a:r>
            <a:r>
              <a:rPr lang="fr-FR" sz="1200" dirty="0" err="1">
                <a:solidFill>
                  <a:schemeClr val="tx1"/>
                </a:solidFill>
              </a:rPr>
              <a:t>Sphérotène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Ces comprimés peuvent être réutilisés au creuset froid.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b="1" i="1" dirty="0">
                <a:solidFill>
                  <a:schemeClr val="tx1"/>
                </a:solidFill>
              </a:rPr>
              <a:t>Calcul de coût et de flux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Compression à chaud de poudres dans moule graphite à température supérieur à 1200°C: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Nécessité d’avoir un moule en graphite par comprimé + compression manuelle lors du passage en four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fr-F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PROCEDE NON INDUSTRIALISABLE</a:t>
            </a: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Frittage de poudre dans moule en graphite. Four à 1450°C, cycle thermique sans </a:t>
            </a:r>
            <a:r>
              <a:rPr lang="fr-FR" sz="1200" dirty="0" err="1">
                <a:solidFill>
                  <a:schemeClr val="tx1"/>
                </a:solidFill>
              </a:rPr>
              <a:t>déliantage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Dimension optimale: 15 mm x 20 mm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Moules en graphite: combien?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Frittage en four conventionnel: quel chargement?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15g/ comprimé  </a:t>
            </a:r>
            <a:r>
              <a:rPr lang="fr-FR" sz="1200" b="1" dirty="0">
                <a:solidFill>
                  <a:schemeClr val="tx1"/>
                </a:solidFill>
                <a:sym typeface="Wingdings" panose="05000000000000000000" pitchFamily="2" charset="2"/>
              </a:rPr>
              <a:t>Pour 100kg de </a:t>
            </a:r>
            <a:r>
              <a:rPr lang="fr-FR" sz="12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sphérotène</a:t>
            </a:r>
            <a:r>
              <a:rPr lang="fr-FR" sz="1200" b="1" dirty="0">
                <a:solidFill>
                  <a:schemeClr val="tx1"/>
                </a:solidFill>
                <a:sym typeface="Wingdings" panose="05000000000000000000" pitchFamily="2" charset="2"/>
              </a:rPr>
              <a:t> = 6500 comprimés</a:t>
            </a:r>
            <a:endParaRPr lang="fr-FR" sz="1200" b="1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9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Frittage </a:t>
            </a:r>
            <a:r>
              <a:rPr lang="fr-FR" dirty="0" err="1"/>
              <a:t>Sphérotène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01A20-D508-4DFB-A4F4-A5A3241FBA6C}"/>
              </a:ext>
            </a:extLst>
          </p:cNvPr>
          <p:cNvSpPr/>
          <p:nvPr/>
        </p:nvSpPr>
        <p:spPr>
          <a:xfrm>
            <a:off x="735772" y="1326473"/>
            <a:ext cx="82881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i="1" dirty="0">
                <a:solidFill>
                  <a:schemeClr val="tx1"/>
                </a:solidFill>
              </a:rPr>
              <a:t>Réunion carbure du </a:t>
            </a:r>
            <a:r>
              <a:rPr lang="fr-FR" sz="1200" b="1" i="1" dirty="0" err="1">
                <a:solidFill>
                  <a:schemeClr val="tx1"/>
                </a:solidFill>
              </a:rPr>
              <a:t>Chéran</a:t>
            </a:r>
            <a:r>
              <a:rPr lang="fr-FR" sz="1200" b="1" i="1" dirty="0">
                <a:solidFill>
                  <a:schemeClr val="tx1"/>
                </a:solidFill>
              </a:rPr>
              <a:t> 06/10/2023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Essais de frittage fait sur les petits fours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b="1" dirty="0">
                <a:solidFill>
                  <a:schemeClr val="tx1"/>
                </a:solidFill>
              </a:rPr>
              <a:t>Pour de la production </a:t>
            </a:r>
            <a:r>
              <a:rPr lang="fr-FR" sz="1200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</a:rPr>
              <a:t>Vieux four de prod HIP:  300Kg max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</a:rPr>
              <a:t>Moules en graphite dimensions Ø 15 mm 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 quelle hauteur ? 250 mm  ou 170 mm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Encombrement dans le four en terme de volume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Etapes manuelles : coût main d’</a:t>
            </a:r>
            <a:r>
              <a:rPr lang="fr-FR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oeuvres</a:t>
            </a: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200" b="1" dirty="0">
                <a:solidFill>
                  <a:schemeClr val="tx1"/>
                </a:solidFill>
                <a:sym typeface="Wingdings" panose="05000000000000000000" pitchFamily="2" charset="2"/>
              </a:rPr>
              <a:t>Essai préindustriel: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Quelques moules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Four HIP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Différentes granulométries de poudres et mélanges </a:t>
            </a: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Pistes: mélange petits grains et gros grains: </a:t>
            </a:r>
            <a:r>
              <a:rPr lang="fr-FR" sz="12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inf</a:t>
            </a:r>
            <a:r>
              <a:rPr lang="fr-FR" sz="1200" b="1" dirty="0">
                <a:solidFill>
                  <a:schemeClr val="tx1"/>
                </a:solidFill>
                <a:sym typeface="Wingdings" panose="05000000000000000000" pitchFamily="2" charset="2"/>
              </a:rPr>
              <a:t> 20µm et 450-750 µm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F4046C3-9873-47C8-A0F5-9C5E4F16B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7879"/>
              </p:ext>
            </p:extLst>
          </p:nvPr>
        </p:nvGraphicFramePr>
        <p:xfrm>
          <a:off x="1420856" y="3316086"/>
          <a:ext cx="5966460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615">
                  <a:extLst>
                    <a:ext uri="{9D8B030D-6E8A-4147-A177-3AD203B41FA5}">
                      <a16:colId xmlns:a16="http://schemas.microsoft.com/office/drawing/2014/main" val="461899081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52500131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4107638682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1716508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Amortissement sur 5 fours (860 Kgs)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Amortissement sur 10 fours (1720 Kgs)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Amortissement sur 15 fours (2580 Kgs)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97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Prix/Kg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16.60 €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14.10 €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13.3 €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42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79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Frittage </a:t>
            </a:r>
            <a:r>
              <a:rPr lang="fr-FR" dirty="0" err="1"/>
              <a:t>Sphérotène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01A20-D508-4DFB-A4F4-A5A3241FBA6C}"/>
              </a:ext>
            </a:extLst>
          </p:cNvPr>
          <p:cNvSpPr/>
          <p:nvPr/>
        </p:nvSpPr>
        <p:spPr>
          <a:xfrm>
            <a:off x="735772" y="1326473"/>
            <a:ext cx="82881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Essais de frittage avec mélange </a:t>
            </a:r>
            <a:r>
              <a:rPr lang="fr-FR" sz="12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inf</a:t>
            </a:r>
            <a:r>
              <a:rPr lang="fr-FR" sz="1200" b="1" dirty="0">
                <a:solidFill>
                  <a:schemeClr val="tx1"/>
                </a:solidFill>
                <a:sym typeface="Wingdings" panose="05000000000000000000" pitchFamily="2" charset="2"/>
              </a:rPr>
              <a:t> 20µm et 450-750 µm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Recettes envisagées:</a:t>
            </a: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fontAlgn="t"/>
            <a:r>
              <a:rPr lang="fr-FR" b="1" dirty="0"/>
              <a:t> </a:t>
            </a: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200" b="1" dirty="0">
                <a:solidFill>
                  <a:schemeClr val="tx1"/>
                </a:solidFill>
                <a:sym typeface="Wingdings" panose="05000000000000000000" pitchFamily="2" charset="2"/>
              </a:rPr>
              <a:t>Essai (11/12/2023) </a:t>
            </a:r>
          </a:p>
          <a:p>
            <a:endParaRPr lang="fr-FR" sz="12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Comprimés de diamètre 15 mm et de hauteur 30 mm (poids: 60g)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Résultats: passage difficile au creuset froid, beaucoup de </a:t>
            </a:r>
            <a:r>
              <a:rPr lang="fr-FR" sz="1200" dirty="0" err="1">
                <a:solidFill>
                  <a:schemeClr val="tx1"/>
                </a:solidFill>
                <a:sym typeface="Wingdings" panose="05000000000000000000" pitchFamily="2" charset="2"/>
              </a:rPr>
              <a:t>discontinuitées</a:t>
            </a: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Il faut un comprimé </a:t>
            </a:r>
            <a:r>
              <a:rPr lang="fr-FR" sz="1200" u="sng" dirty="0">
                <a:solidFill>
                  <a:schemeClr val="tx1"/>
                </a:solidFill>
                <a:sym typeface="Wingdings" panose="05000000000000000000" pitchFamily="2" charset="2"/>
              </a:rPr>
              <a:t>plus léger </a:t>
            </a: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(autour de 30 g) pour assurer une coulée continue</a:t>
            </a:r>
          </a:p>
          <a:p>
            <a:pPr marL="171450" indent="-171450">
              <a:buFontTx/>
              <a:buChar char="-"/>
            </a:pPr>
            <a:endParaRPr lang="fr-FR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044CE74-111B-4C4A-8484-B6B31EB25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28560"/>
              </p:ext>
            </p:extLst>
          </p:nvPr>
        </p:nvGraphicFramePr>
        <p:xfrm>
          <a:off x="2189133" y="2276945"/>
          <a:ext cx="4474845" cy="781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615">
                  <a:extLst>
                    <a:ext uri="{9D8B030D-6E8A-4147-A177-3AD203B41FA5}">
                      <a16:colId xmlns:a16="http://schemas.microsoft.com/office/drawing/2014/main" val="461899081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2052500131"/>
                    </a:ext>
                  </a:extLst>
                </a:gridCol>
                <a:gridCol w="1491615">
                  <a:extLst>
                    <a:ext uri="{9D8B030D-6E8A-4147-A177-3AD203B41FA5}">
                      <a16:colId xmlns:a16="http://schemas.microsoft.com/office/drawing/2014/main" val="4107638682"/>
                    </a:ext>
                  </a:extLst>
                </a:gridCol>
              </a:tblGrid>
              <a:tr h="26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Essai 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Essai 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697419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 µm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426395"/>
                  </a:ext>
                </a:extLst>
              </a:tr>
              <a:tr h="260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450-750 µm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36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9882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2632</TotalTime>
  <Words>482</Words>
  <Application>Microsoft Office PowerPoint</Application>
  <PresentationFormat>Affichage à l'écran (4:3)</PresentationFormat>
  <Paragraphs>133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Technogenia</vt:lpstr>
      <vt:lpstr>Frittage Sphérotène</vt:lpstr>
      <vt:lpstr>Frittage Sphérotène</vt:lpstr>
      <vt:lpstr>Frittage Sphérotène</vt:lpstr>
      <vt:lpstr>Frittage Sphérotène</vt:lpstr>
      <vt:lpstr>Frittage Sphérotène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LTaba</dc:creator>
  <cp:lastModifiedBy>Zoe ROULON</cp:lastModifiedBy>
  <cp:revision>215</cp:revision>
  <dcterms:created xsi:type="dcterms:W3CDTF">2008-12-18T13:04:39Z</dcterms:created>
  <dcterms:modified xsi:type="dcterms:W3CDTF">2023-12-11T10:19:06Z</dcterms:modified>
</cp:coreProperties>
</file>