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8"/>
  </p:notesMasterIdLst>
  <p:handoutMasterIdLst>
    <p:handoutMasterId r:id="rId9"/>
  </p:handoutMasterIdLst>
  <p:sldIdLst>
    <p:sldId id="285" r:id="rId2"/>
    <p:sldId id="289" r:id="rId3"/>
    <p:sldId id="290" r:id="rId4"/>
    <p:sldId id="291" r:id="rId5"/>
    <p:sldId id="292" r:id="rId6"/>
    <p:sldId id="293" r:id="rId7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969696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86" autoAdjust="0"/>
  </p:normalViewPr>
  <p:slideViewPr>
    <p:cSldViewPr snapToGrid="0">
      <p:cViewPr varScale="1">
        <p:scale>
          <a:sx n="78" d="100"/>
          <a:sy n="78" d="100"/>
        </p:scale>
        <p:origin x="1522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497919E-C240-4280-B6B3-85BE92017948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039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Cliquez pour modifier les styles du texte du masque</a:t>
            </a:r>
          </a:p>
          <a:p>
            <a:pPr lvl="1"/>
            <a:r>
              <a:rPr lang="en-GB" noProof="0"/>
              <a:t>Deuxième niveau</a:t>
            </a:r>
          </a:p>
          <a:p>
            <a:pPr lvl="2"/>
            <a:r>
              <a:rPr lang="en-GB" noProof="0"/>
              <a:t>Troisième niveau</a:t>
            </a:r>
          </a:p>
          <a:p>
            <a:pPr lvl="3"/>
            <a:r>
              <a:rPr lang="en-GB" noProof="0"/>
              <a:t>Quatrième niveau</a:t>
            </a:r>
          </a:p>
          <a:p>
            <a:pPr lvl="4"/>
            <a:r>
              <a:rPr lang="en-GB" noProof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E7022B-EC01-417D-AE42-680733850213}" type="slidenum">
              <a:rPr lang="en-GB"/>
              <a:pPr>
                <a:defRPr/>
              </a:pPr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611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783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743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5483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91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1115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E7022B-EC01-417D-AE42-680733850213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36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8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"/>
          <p:cNvSpPr>
            <a:spLocks noChangeShapeType="1"/>
          </p:cNvSpPr>
          <p:nvPr userDrawn="1"/>
        </p:nvSpPr>
        <p:spPr bwMode="auto">
          <a:xfrm flipV="1">
            <a:off x="0" y="83820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 flipV="1">
            <a:off x="0" y="6165850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539552" y="1340768"/>
            <a:ext cx="6624736" cy="432048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360140" y="1"/>
            <a:ext cx="6588125" cy="758825"/>
          </a:xfrm>
        </p:spPr>
        <p:txBody>
          <a:bodyPr/>
          <a:lstStyle>
            <a:lvl1pPr algn="l">
              <a:defRPr b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4429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auto">
          <a:xfrm>
            <a:off x="8604251" y="6599238"/>
            <a:ext cx="288925" cy="6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661988" eaLnBrk="0" hangingPunct="0"/>
            <a:fld id="{D5F7731E-748C-4910-8B3E-FAB8964BCD80}" type="slidenum">
              <a:rPr lang="fr-FR" sz="800"/>
              <a:pPr defTabSz="661988" eaLnBrk="0" hangingPunct="0"/>
              <a:t>‹N°›</a:t>
            </a:fld>
            <a:endParaRPr lang="fr-FR" sz="80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03351" y="3573464"/>
            <a:ext cx="6481763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D1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773239"/>
            <a:ext cx="65881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auto">
          <a:xfrm>
            <a:off x="1042990" y="6577014"/>
            <a:ext cx="2346796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661988" eaLnBrk="0" hangingPunct="0"/>
            <a:r>
              <a:rPr lang="en-GB" sz="800" dirty="0"/>
              <a:t>Technogenia – Sales </a:t>
            </a:r>
            <a:r>
              <a:rPr lang="en-GB" sz="800" dirty="0" err="1"/>
              <a:t>dept</a:t>
            </a:r>
            <a:r>
              <a:rPr lang="en-GB" sz="800" dirty="0"/>
              <a:t> – L.TABA – 09/10/2012</a:t>
            </a:r>
          </a:p>
        </p:txBody>
      </p:sp>
      <p:pic>
        <p:nvPicPr>
          <p:cNvPr id="1030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1"/>
            <a:ext cx="2163763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260350"/>
            <a:ext cx="216376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accent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charset="0"/>
        </a:defRPr>
      </a:lvl9pPr>
    </p:titleStyle>
    <p:bodyStyle>
      <a:lvl1pPr marL="180975" indent="-18097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Arial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EDE0C3-01DD-43F2-980D-B2565B1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95047"/>
              </p:ext>
            </p:extLst>
          </p:nvPr>
        </p:nvGraphicFramePr>
        <p:xfrm>
          <a:off x="307975" y="1686600"/>
          <a:ext cx="8540676" cy="28381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1096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2300748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2167109">
                  <a:extLst>
                    <a:ext uri="{9D8B030D-6E8A-4147-A177-3AD203B41FA5}">
                      <a16:colId xmlns:a16="http://schemas.microsoft.com/office/drawing/2014/main" val="3835572609"/>
                    </a:ext>
                  </a:extLst>
                </a:gridCol>
                <a:gridCol w="1981723">
                  <a:extLst>
                    <a:ext uri="{9D8B030D-6E8A-4147-A177-3AD203B41FA5}">
                      <a16:colId xmlns:a16="http://schemas.microsoft.com/office/drawing/2014/main" val="1678370671"/>
                    </a:ext>
                  </a:extLst>
                </a:gridCol>
              </a:tblGrid>
              <a:tr h="665784">
                <a:tc>
                  <a:txBody>
                    <a:bodyPr/>
                    <a:lstStyle/>
                    <a:p>
                      <a:pPr marR="2686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Répartition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carbures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Dureté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1052277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2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Technocore</a:t>
                      </a:r>
                      <a:r>
                        <a:rPr lang="en-US" sz="12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Ni  1.6 mm </a:t>
                      </a:r>
                      <a:r>
                        <a:rPr lang="en-US" sz="12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endParaRPr lang="fr-FR" sz="1200" dirty="0">
                        <a:effectLst/>
                        <a:latin typeface="+mj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 de </a:t>
                      </a:r>
                      <a:r>
                        <a:rPr lang="en-US" sz="1200" dirty="0" err="1">
                          <a:effectLst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723 HV 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: 1435 HV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 defTabSz="143827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0,37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  <a:tr h="1120107"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Technocore</a:t>
                      </a:r>
                      <a:r>
                        <a:rPr lang="en-US" sz="1200" dirty="0">
                          <a:effectLst/>
                        </a:rPr>
                        <a:t> Fe 1.6 mm </a:t>
                      </a:r>
                      <a:r>
                        <a:rPr lang="en-US" sz="1200" dirty="0" err="1">
                          <a:effectLst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>
                          <a:effectLst/>
                        </a:rPr>
                        <a:t>60% de </a:t>
                      </a:r>
                      <a:r>
                        <a:rPr lang="en-US" sz="1200" dirty="0" err="1">
                          <a:effectLst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721 HV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: 1532 HV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0,44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R="268605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5775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35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ABCE8D3-0DDF-4513-AF97-D788A51B4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076" y="1213822"/>
            <a:ext cx="2480337" cy="1860253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CE646-918E-47A1-8601-E46C550A77DC}"/>
              </a:ext>
            </a:extLst>
          </p:cNvPr>
          <p:cNvSpPr/>
          <p:nvPr/>
        </p:nvSpPr>
        <p:spPr>
          <a:xfrm rot="16200000">
            <a:off x="-617529" y="1891414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BE0BC-6387-441B-AF0B-BAAC1F4BE2A0}"/>
              </a:ext>
            </a:extLst>
          </p:cNvPr>
          <p:cNvSpPr/>
          <p:nvPr/>
        </p:nvSpPr>
        <p:spPr>
          <a:xfrm rot="16200000">
            <a:off x="-638536" y="4367607"/>
            <a:ext cx="2342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Fer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2A9C43E-989B-4DD7-B0F3-C336329B6A9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873" y="1217091"/>
            <a:ext cx="2216728" cy="1860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46C4FCF8-CE82-435C-AA35-D6F9984892B1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606" y="1215457"/>
            <a:ext cx="2478535" cy="1858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CF618FF3-4EF2-489C-B899-36049F857D1D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27"/>
          <a:stretch/>
        </p:blipFill>
        <p:spPr bwMode="auto">
          <a:xfrm>
            <a:off x="1746913" y="3429000"/>
            <a:ext cx="1458901" cy="221190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9446E8-8C2A-432D-9DAD-E6D3ED624B2C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3341" y="3596788"/>
            <a:ext cx="2557158" cy="1917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81BFE578-921D-4DD5-BB56-6E920D75F2A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146" y="3594655"/>
            <a:ext cx="2626757" cy="197028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267A9E48-DBCE-4949-978B-E01C1615DA7D}"/>
              </a:ext>
            </a:extLst>
          </p:cNvPr>
          <p:cNvSpPr txBox="1"/>
          <p:nvPr/>
        </p:nvSpPr>
        <p:spPr>
          <a:xfrm>
            <a:off x="7939495" y="857012"/>
            <a:ext cx="89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tx1"/>
                </a:solidFill>
              </a:rPr>
              <a:t>Sphérotène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W2C/WC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B8EDCF3B-8C93-4C63-89AC-59A89D9F90AC}"/>
              </a:ext>
            </a:extLst>
          </p:cNvPr>
          <p:cNvSpPr txBox="1"/>
          <p:nvPr/>
        </p:nvSpPr>
        <p:spPr>
          <a:xfrm>
            <a:off x="6269141" y="926262"/>
            <a:ext cx="124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tx1"/>
                </a:solidFill>
              </a:rPr>
              <a:t>Macrocrystallite</a:t>
            </a:r>
            <a:r>
              <a:rPr lang="fr-FR" sz="900" dirty="0">
                <a:solidFill>
                  <a:schemeClr val="tx1"/>
                </a:solidFill>
              </a:rPr>
              <a:t> WC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7E8FC83A-8152-4D1F-B19F-6A1D1869987E}"/>
              </a:ext>
            </a:extLst>
          </p:cNvPr>
          <p:cNvCxnSpPr>
            <a:cxnSpLocks/>
          </p:cNvCxnSpPr>
          <p:nvPr/>
        </p:nvCxnSpPr>
        <p:spPr bwMode="auto">
          <a:xfrm>
            <a:off x="6948265" y="1152897"/>
            <a:ext cx="319168" cy="926764"/>
          </a:xfrm>
          <a:prstGeom prst="line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27D78C0B-D888-4B4D-8771-99FA17C92D78}"/>
              </a:ext>
            </a:extLst>
          </p:cNvPr>
          <p:cNvCxnSpPr>
            <a:cxnSpLocks/>
            <a:stCxn id="29" idx="2"/>
          </p:cNvCxnSpPr>
          <p:nvPr/>
        </p:nvCxnSpPr>
        <p:spPr bwMode="auto">
          <a:xfrm flipH="1">
            <a:off x="8179750" y="3543350"/>
            <a:ext cx="1" cy="441796"/>
          </a:xfrm>
          <a:prstGeom prst="line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D5C739F3-A37E-47D4-A875-78C3950E0F63}"/>
              </a:ext>
            </a:extLst>
          </p:cNvPr>
          <p:cNvSpPr txBox="1"/>
          <p:nvPr/>
        </p:nvSpPr>
        <p:spPr>
          <a:xfrm>
            <a:off x="6288266" y="3261212"/>
            <a:ext cx="124661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tx1"/>
                </a:solidFill>
              </a:rPr>
              <a:t>Macrocrystallite</a:t>
            </a:r>
            <a:r>
              <a:rPr lang="fr-FR" sz="900" dirty="0">
                <a:solidFill>
                  <a:schemeClr val="tx1"/>
                </a:solidFill>
              </a:rPr>
              <a:t> WC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2D35F54-7A58-4CFA-9793-8B93AEAE3C70}"/>
              </a:ext>
            </a:extLst>
          </p:cNvPr>
          <p:cNvSpPr txBox="1"/>
          <p:nvPr/>
        </p:nvSpPr>
        <p:spPr>
          <a:xfrm>
            <a:off x="7731380" y="3174018"/>
            <a:ext cx="896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00" dirty="0" err="1">
                <a:solidFill>
                  <a:schemeClr val="tx1"/>
                </a:solidFill>
              </a:rPr>
              <a:t>Sphérotène</a:t>
            </a:r>
            <a:endParaRPr lang="fr-FR" sz="900" dirty="0">
              <a:solidFill>
                <a:schemeClr val="tx1"/>
              </a:solidFill>
            </a:endParaRPr>
          </a:p>
          <a:p>
            <a:pPr algn="ctr"/>
            <a:r>
              <a:rPr lang="fr-FR" sz="900" dirty="0">
                <a:solidFill>
                  <a:schemeClr val="tx1"/>
                </a:solidFill>
              </a:rPr>
              <a:t>W2C/WC</a:t>
            </a: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E6247A90-66EC-4BFA-A167-DB9D5D84D45E}"/>
              </a:ext>
            </a:extLst>
          </p:cNvPr>
          <p:cNvCxnSpPr>
            <a:cxnSpLocks/>
          </p:cNvCxnSpPr>
          <p:nvPr/>
        </p:nvCxnSpPr>
        <p:spPr bwMode="auto">
          <a:xfrm>
            <a:off x="6854933" y="3456782"/>
            <a:ext cx="618614" cy="1721411"/>
          </a:xfrm>
          <a:prstGeom prst="line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:a16="http://schemas.microsoft.com/office/drawing/2014/main" id="{DE01660A-8EAA-4C54-8BAF-9A91350EFA77}"/>
              </a:ext>
            </a:extLst>
          </p:cNvPr>
          <p:cNvCxnSpPr>
            <a:cxnSpLocks/>
            <a:stCxn id="21" idx="2"/>
          </p:cNvCxnSpPr>
          <p:nvPr/>
        </p:nvCxnSpPr>
        <p:spPr bwMode="auto">
          <a:xfrm flipH="1">
            <a:off x="7946557" y="1226344"/>
            <a:ext cx="441309" cy="618449"/>
          </a:xfrm>
          <a:prstGeom prst="line">
            <a:avLst/>
          </a:prstGeom>
          <a:ln>
            <a:headEnd type="none" w="sm" len="sm"/>
            <a:tailEnd type="none" w="sm" len="sm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itre 2">
            <a:extLst>
              <a:ext uri="{FF2B5EF4-FFF2-40B4-BE49-F238E27FC236}">
                <a16:creationId xmlns:a16="http://schemas.microsoft.com/office/drawing/2014/main" id="{23C8085A-1277-4705-897A-D2F0DA4C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567775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AB50537-8544-4F6C-99C1-BF0A42424F4E}"/>
              </a:ext>
            </a:extLst>
          </p:cNvPr>
          <p:cNvSpPr/>
          <p:nvPr/>
        </p:nvSpPr>
        <p:spPr>
          <a:xfrm>
            <a:off x="564118" y="1973943"/>
            <a:ext cx="7764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b="1" i="1" dirty="0">
                <a:solidFill>
                  <a:schemeClr val="tx1"/>
                </a:solidFill>
              </a:rPr>
              <a:t>Observations:</a:t>
            </a:r>
          </a:p>
          <a:p>
            <a:endParaRPr lang="fr-FR" sz="1200" b="1" i="1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En comparant les microstructures, on se rend compte que les grains de WC présents dans la matrice après dépôt sont plus fins dans le cas du </a:t>
            </a:r>
            <a:r>
              <a:rPr lang="fr-FR" sz="1200" dirty="0" err="1">
                <a:solidFill>
                  <a:schemeClr val="tx1"/>
                </a:solidFill>
              </a:rPr>
              <a:t>Technocore</a:t>
            </a:r>
            <a:r>
              <a:rPr lang="fr-FR" sz="1200" dirty="0">
                <a:solidFill>
                  <a:schemeClr val="tx1"/>
                </a:solidFill>
              </a:rPr>
              <a:t> Ni que du </a:t>
            </a:r>
            <a:r>
              <a:rPr lang="fr-FR" sz="1200" dirty="0" err="1">
                <a:solidFill>
                  <a:schemeClr val="tx1"/>
                </a:solidFill>
              </a:rPr>
              <a:t>Technocore</a:t>
            </a:r>
            <a:r>
              <a:rPr lang="fr-FR" sz="1200" dirty="0">
                <a:solidFill>
                  <a:schemeClr val="tx1"/>
                </a:solidFill>
              </a:rPr>
              <a:t> Fe. </a:t>
            </a:r>
          </a:p>
          <a:p>
            <a:endParaRPr lang="fr-FR" sz="1200" dirty="0">
              <a:solidFill>
                <a:schemeClr val="tx1"/>
              </a:solidFill>
            </a:endParaRPr>
          </a:p>
          <a:p>
            <a:r>
              <a:rPr lang="fr-FR" sz="1200" dirty="0">
                <a:solidFill>
                  <a:schemeClr val="tx1"/>
                </a:solidFill>
              </a:rPr>
              <a:t>On remarque aussi que la concentration des grains de WC est plus importante dans la cas du Ni que du Fe. </a:t>
            </a:r>
          </a:p>
        </p:txBody>
      </p:sp>
      <p:sp>
        <p:nvSpPr>
          <p:cNvPr id="8" name="Titre 2">
            <a:extLst>
              <a:ext uri="{FF2B5EF4-FFF2-40B4-BE49-F238E27FC236}">
                <a16:creationId xmlns:a16="http://schemas.microsoft.com/office/drawing/2014/main" id="{DBE3DA99-DCC9-4081-956D-AF5F35AD0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79800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6B206318-0E93-40ED-93C9-AAB053318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34EDE0C3-01DD-43F2-980D-B2565B1F51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0037250"/>
              </p:ext>
            </p:extLst>
          </p:nvPr>
        </p:nvGraphicFramePr>
        <p:xfrm>
          <a:off x="301662" y="1274128"/>
          <a:ext cx="8540676" cy="15426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254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2261420">
                  <a:extLst>
                    <a:ext uri="{9D8B030D-6E8A-4147-A177-3AD203B41FA5}">
                      <a16:colId xmlns:a16="http://schemas.microsoft.com/office/drawing/2014/main" val="3835572609"/>
                    </a:ext>
                  </a:extLst>
                </a:gridCol>
                <a:gridCol w="1802441">
                  <a:extLst>
                    <a:ext uri="{9D8B030D-6E8A-4147-A177-3AD203B41FA5}">
                      <a16:colId xmlns:a16="http://schemas.microsoft.com/office/drawing/2014/main" val="1678370671"/>
                    </a:ext>
                  </a:extLst>
                </a:gridCol>
              </a:tblGrid>
              <a:tr h="338362">
                <a:tc>
                  <a:txBody>
                    <a:bodyPr/>
                    <a:lstStyle/>
                    <a:p>
                      <a:pPr marR="2686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Répartition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carbures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Dureté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560811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2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Technocore</a:t>
                      </a:r>
                      <a:r>
                        <a:rPr lang="en-US" sz="12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Ni  1.6 mm</a:t>
                      </a:r>
                    </a:p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endParaRPr lang="fr-FR" sz="1200" dirty="0">
                        <a:effectLst/>
                        <a:latin typeface="+mj-lt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 de </a:t>
                      </a:r>
                      <a:r>
                        <a:rPr lang="en-US" sz="1200" dirty="0" err="1">
                          <a:effectLst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723 HV 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: 1435 HV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 defTabSz="143827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0,37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  <a:tr h="643496"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Technocore</a:t>
                      </a:r>
                      <a:r>
                        <a:rPr lang="en-US" sz="1200" dirty="0">
                          <a:effectLst/>
                        </a:rPr>
                        <a:t> Fe 1.6 mm</a:t>
                      </a:r>
                    </a:p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b="1" kern="12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>
                          <a:effectLst/>
                        </a:rPr>
                        <a:t>60% de </a:t>
                      </a:r>
                      <a:r>
                        <a:rPr lang="en-US" sz="1200" dirty="0" err="1">
                          <a:effectLst/>
                        </a:rPr>
                        <a:t>Macrocrystallite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721 HV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Macrocrystallite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: 1532 HV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0,44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R="268605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577552"/>
                  </a:ext>
                </a:extLst>
              </a:tr>
            </a:tbl>
          </a:graphicData>
        </a:graphic>
      </p:graphicFrame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8B1A0929-18B8-4A46-B3B1-7622D82FE0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0158385"/>
              </p:ext>
            </p:extLst>
          </p:nvPr>
        </p:nvGraphicFramePr>
        <p:xfrm>
          <a:off x="301662" y="3849025"/>
          <a:ext cx="8540676" cy="13475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9254">
                  <a:extLst>
                    <a:ext uri="{9D8B030D-6E8A-4147-A177-3AD203B41FA5}">
                      <a16:colId xmlns:a16="http://schemas.microsoft.com/office/drawing/2014/main" val="2715250491"/>
                    </a:ext>
                  </a:extLst>
                </a:gridCol>
                <a:gridCol w="2487561">
                  <a:extLst>
                    <a:ext uri="{9D8B030D-6E8A-4147-A177-3AD203B41FA5}">
                      <a16:colId xmlns:a16="http://schemas.microsoft.com/office/drawing/2014/main" val="3729014752"/>
                    </a:ext>
                  </a:extLst>
                </a:gridCol>
                <a:gridCol w="2261420">
                  <a:extLst>
                    <a:ext uri="{9D8B030D-6E8A-4147-A177-3AD203B41FA5}">
                      <a16:colId xmlns:a16="http://schemas.microsoft.com/office/drawing/2014/main" val="3835572609"/>
                    </a:ext>
                  </a:extLst>
                </a:gridCol>
                <a:gridCol w="1802441">
                  <a:extLst>
                    <a:ext uri="{9D8B030D-6E8A-4147-A177-3AD203B41FA5}">
                      <a16:colId xmlns:a16="http://schemas.microsoft.com/office/drawing/2014/main" val="1678370671"/>
                    </a:ext>
                  </a:extLst>
                </a:gridCol>
              </a:tblGrid>
              <a:tr h="413763">
                <a:tc>
                  <a:txBody>
                    <a:bodyPr/>
                    <a:lstStyle/>
                    <a:p>
                      <a:pPr marR="268605"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Nom commercial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50800" algn="ctr"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Répartition</a:t>
                      </a:r>
                      <a:r>
                        <a:rPr lang="en-US" sz="1400" dirty="0">
                          <a:effectLst/>
                        </a:rPr>
                        <a:t> </a:t>
                      </a:r>
                      <a:r>
                        <a:rPr lang="en-US" sz="1400" dirty="0" err="1">
                          <a:effectLst/>
                        </a:rPr>
                        <a:t>carbures</a:t>
                      </a:r>
                      <a:endParaRPr lang="fr-FR" sz="20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Dureté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01600" algn="ctr">
                        <a:spcAft>
                          <a:spcPts val="0"/>
                        </a:spcAft>
                      </a:pPr>
                      <a:r>
                        <a:rPr lang="fr-FR" sz="1400" dirty="0">
                          <a:effectLst/>
                          <a:latin typeface="+mn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G65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0642269"/>
                  </a:ext>
                </a:extLst>
              </a:tr>
              <a:tr h="483512">
                <a:tc>
                  <a:txBody>
                    <a:bodyPr/>
                    <a:lstStyle/>
                    <a:p>
                      <a:pPr marR="20955">
                        <a:spcAft>
                          <a:spcPts val="0"/>
                        </a:spcAft>
                        <a:tabLst>
                          <a:tab pos="882015" algn="l"/>
                          <a:tab pos="1061720" algn="l"/>
                        </a:tabLst>
                      </a:pPr>
                      <a:r>
                        <a:rPr lang="en-US" sz="1200" dirty="0" err="1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Technocore</a:t>
                      </a:r>
                      <a:r>
                        <a:rPr lang="en-US" sz="1200" dirty="0">
                          <a:effectLst/>
                          <a:latin typeface="+mj-lt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Ni  1.6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14097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20% de WC-Co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745 HV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 defTabSz="143827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0,39 g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27492290"/>
                  </a:ext>
                </a:extLst>
              </a:tr>
              <a:tr h="450274">
                <a:tc>
                  <a:txBody>
                    <a:bodyPr/>
                    <a:lstStyle/>
                    <a:p>
                      <a:pPr marR="111125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 err="1">
                          <a:effectLst/>
                        </a:rPr>
                        <a:t>Technocore</a:t>
                      </a:r>
                      <a:r>
                        <a:rPr lang="en-US" sz="1200" dirty="0">
                          <a:effectLst/>
                        </a:rPr>
                        <a:t> Fe 1.6 mm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40% de </a:t>
                      </a:r>
                      <a:r>
                        <a:rPr lang="en-US" sz="1200" dirty="0" err="1">
                          <a:effectLst/>
                        </a:rPr>
                        <a:t>Sphérotène</a:t>
                      </a:r>
                      <a:endParaRPr lang="fr-FR" sz="1200" dirty="0">
                        <a:effectLst/>
                      </a:endParaRPr>
                    </a:p>
                    <a:p>
                      <a:pPr marR="50800">
                        <a:spcAft>
                          <a:spcPts val="0"/>
                        </a:spcAft>
                        <a:tabLst>
                          <a:tab pos="1857375" algn="l"/>
                        </a:tabLst>
                      </a:pPr>
                      <a:r>
                        <a:rPr lang="en-US" sz="1200" dirty="0">
                          <a:effectLst/>
                        </a:rPr>
                        <a:t>60% de WC-Co</a:t>
                      </a:r>
                      <a:endParaRPr lang="fr-FR" sz="1200" dirty="0"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268605">
                        <a:spcAft>
                          <a:spcPts val="0"/>
                        </a:spcAft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Matrice : 733 HV</a:t>
                      </a:r>
                      <a:endParaRPr lang="fr-FR" sz="1200" dirty="0">
                        <a:solidFill>
                          <a:schemeClr val="tx1"/>
                        </a:solidFill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268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 0,42 g  (6000 </a:t>
                      </a:r>
                      <a:r>
                        <a:rPr lang="fr-FR" sz="12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rev</a:t>
                      </a:r>
                      <a:r>
                        <a:rPr lang="fr-FR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 marR="268605">
                        <a:spcAft>
                          <a:spcPts val="0"/>
                        </a:spcAft>
                      </a:pPr>
                      <a:endParaRPr lang="fr-FR" sz="1200" dirty="0">
                        <a:solidFill>
                          <a:schemeClr val="accent1"/>
                        </a:solidFill>
                        <a:effectLst/>
                        <a:latin typeface="Times" panose="02020603050405020304" pitchFamily="18" charset="0"/>
                        <a:ea typeface="Times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1577552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B4284DC5-9FCC-4217-A778-D35551F55D64}"/>
              </a:ext>
            </a:extLst>
          </p:cNvPr>
          <p:cNvSpPr txBox="1"/>
          <p:nvPr/>
        </p:nvSpPr>
        <p:spPr>
          <a:xfrm>
            <a:off x="165322" y="3429000"/>
            <a:ext cx="3785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Produits de références:</a:t>
            </a:r>
          </a:p>
        </p:txBody>
      </p:sp>
    </p:spTree>
    <p:extLst>
      <p:ext uri="{BB962C8B-B14F-4D97-AF65-F5344CB8AC3E}">
        <p14:creationId xmlns:p14="http://schemas.microsoft.com/office/powerpoint/2010/main" val="2158883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364113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CE646-918E-47A1-8601-E46C550A77DC}"/>
              </a:ext>
            </a:extLst>
          </p:cNvPr>
          <p:cNvSpPr/>
          <p:nvPr/>
        </p:nvSpPr>
        <p:spPr>
          <a:xfrm rot="16200000">
            <a:off x="-617529" y="1891414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BE0BC-6387-441B-AF0B-BAAC1F4BE2A0}"/>
              </a:ext>
            </a:extLst>
          </p:cNvPr>
          <p:cNvSpPr/>
          <p:nvPr/>
        </p:nvSpPr>
        <p:spPr>
          <a:xfrm rot="16200000">
            <a:off x="-638536" y="4367607"/>
            <a:ext cx="2342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Fer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6C4FCF8-CE82-435C-AA35-D6F9984892B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001" y="942741"/>
            <a:ext cx="3540417" cy="265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399446E8-8C2A-432D-9DAD-E6D3ED624B2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354" y="3781564"/>
            <a:ext cx="3540260" cy="2654908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re 2">
            <a:extLst>
              <a:ext uri="{FF2B5EF4-FFF2-40B4-BE49-F238E27FC236}">
                <a16:creationId xmlns:a16="http://schemas.microsoft.com/office/drawing/2014/main" id="{23C8085A-1277-4705-897A-D2F0DA4C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AA87E7A1-BB8D-4E4D-8A81-07D8245C5DC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1" y="942741"/>
            <a:ext cx="3539877" cy="2654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 25">
            <a:extLst>
              <a:ext uri="{FF2B5EF4-FFF2-40B4-BE49-F238E27FC236}">
                <a16:creationId xmlns:a16="http://schemas.microsoft.com/office/drawing/2014/main" id="{F7F47253-E124-4C41-89F5-FE9413D8D1BA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931" y="3781564"/>
            <a:ext cx="3539877" cy="2654327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02C25C11-AEA0-4819-B8FD-D9C4FB31990F}"/>
              </a:ext>
            </a:extLst>
          </p:cNvPr>
          <p:cNvSpPr/>
          <p:nvPr/>
        </p:nvSpPr>
        <p:spPr>
          <a:xfrm rot="16200000">
            <a:off x="4001573" y="1930741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avec </a:t>
            </a:r>
            <a:r>
              <a:rPr lang="en-US" dirty="0"/>
              <a:t>WC-Co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EF5A12E-9D26-49F4-BC06-AC6065584757}"/>
              </a:ext>
            </a:extLst>
          </p:cNvPr>
          <p:cNvSpPr/>
          <p:nvPr/>
        </p:nvSpPr>
        <p:spPr>
          <a:xfrm rot="16200000">
            <a:off x="4001573" y="4381140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 avec </a:t>
            </a:r>
            <a:r>
              <a:rPr lang="en-US" dirty="0"/>
              <a:t>WC-Co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410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2ABCE8D3-0DDF-4513-AF97-D788A51B48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67" y="903290"/>
            <a:ext cx="3672687" cy="2754515"/>
          </a:xfrm>
          <a:prstGeom prst="rect">
            <a:avLst/>
          </a:prstGeom>
        </p:spPr>
      </p:pic>
      <p:sp>
        <p:nvSpPr>
          <p:cNvPr id="2" name="AutoShape 2" descr="Beskrivelse: Beskrivelse: HelgelandOFFSHORE_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147809" y="6450596"/>
            <a:ext cx="10941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BCE646-918E-47A1-8601-E46C550A77DC}"/>
              </a:ext>
            </a:extLst>
          </p:cNvPr>
          <p:cNvSpPr/>
          <p:nvPr/>
        </p:nvSpPr>
        <p:spPr>
          <a:xfrm rot="16200000">
            <a:off x="4001573" y="1930741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avec </a:t>
            </a:r>
            <a:r>
              <a:rPr lang="en-US" dirty="0"/>
              <a:t>WC-Co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C3BE0BC-6387-441B-AF0B-BAAC1F4BE2A0}"/>
              </a:ext>
            </a:extLst>
          </p:cNvPr>
          <p:cNvSpPr/>
          <p:nvPr/>
        </p:nvSpPr>
        <p:spPr>
          <a:xfrm rot="16200000">
            <a:off x="-854840" y="4367607"/>
            <a:ext cx="2342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Fer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1BFE578-921D-4DD5-BB56-6E920D75F2A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67" y="3795405"/>
            <a:ext cx="3672687" cy="2754813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itre 2">
            <a:extLst>
              <a:ext uri="{FF2B5EF4-FFF2-40B4-BE49-F238E27FC236}">
                <a16:creationId xmlns:a16="http://schemas.microsoft.com/office/drawing/2014/main" id="{23C8085A-1277-4705-897A-D2F0DA4C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140" y="1"/>
            <a:ext cx="7181202" cy="758825"/>
          </a:xfrm>
        </p:spPr>
        <p:txBody>
          <a:bodyPr/>
          <a:lstStyle/>
          <a:p>
            <a:r>
              <a:rPr lang="fr-FR" sz="2400" dirty="0"/>
              <a:t>Fil fourré </a:t>
            </a:r>
            <a:r>
              <a:rPr lang="fr-FR" sz="2400" dirty="0" err="1"/>
              <a:t>Technocore</a:t>
            </a:r>
            <a:r>
              <a:rPr lang="fr-FR" sz="2400" dirty="0"/>
              <a:t> avec </a:t>
            </a:r>
            <a:r>
              <a:rPr lang="fr-FR" sz="2400" dirty="0" err="1"/>
              <a:t>Macrocrystallite</a:t>
            </a:r>
            <a:endParaRPr lang="fr-FR" sz="24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F7D062D-765E-4036-93DF-7E7D0D2BE669}"/>
              </a:ext>
            </a:extLst>
          </p:cNvPr>
          <p:cNvSpPr/>
          <p:nvPr/>
        </p:nvSpPr>
        <p:spPr>
          <a:xfrm rot="16200000">
            <a:off x="-681433" y="2043814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Ni avec </a:t>
            </a:r>
            <a:r>
              <a:rPr lang="en-US" dirty="0" err="1"/>
              <a:t>Macrocrystallite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B162BC8-F999-470A-8C16-4917E807D689}"/>
              </a:ext>
            </a:extLst>
          </p:cNvPr>
          <p:cNvSpPr/>
          <p:nvPr/>
        </p:nvSpPr>
        <p:spPr>
          <a:xfrm rot="16200000">
            <a:off x="4001573" y="4381140"/>
            <a:ext cx="2248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ea typeface="Times" panose="02020603050405020304" pitchFamily="18" charset="0"/>
                <a:cs typeface="Times New Roman" panose="02020603050405020304" pitchFamily="18" charset="0"/>
              </a:rPr>
              <a:t>Technocore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Fe avec </a:t>
            </a:r>
            <a:r>
              <a:rPr lang="en-US" dirty="0"/>
              <a:t>WC-Co</a:t>
            </a:r>
            <a:r>
              <a:rPr lang="en-US" dirty="0">
                <a:ea typeface="Times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dirty="0"/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94528592-A5C4-40D9-B1B6-8D2C43C554D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842" y="919179"/>
            <a:ext cx="3652702" cy="2738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51B44272-CA74-4ADA-B9E7-814D4ABAF691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503" y="3796664"/>
            <a:ext cx="3671805" cy="27535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273188"/>
      </p:ext>
    </p:extLst>
  </p:cSld>
  <p:clrMapOvr>
    <a:masterClrMapping/>
  </p:clrMapOvr>
</p:sld>
</file>

<file path=ppt/theme/theme1.xml><?xml version="1.0" encoding="utf-8"?>
<a:theme xmlns:a="http://schemas.openxmlformats.org/drawingml/2006/main" name="Technogenia">
  <a:themeElements>
    <a:clrScheme name="presentation-telemecanique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presentation-telemecaniqu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tion-telemecanique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-telemecanique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-telemecanique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Technogenia</Template>
  <TotalTime>2611</TotalTime>
  <Words>328</Words>
  <Application>Microsoft Office PowerPoint</Application>
  <PresentationFormat>Affichage à l'écran (4:3)</PresentationFormat>
  <Paragraphs>82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Times</vt:lpstr>
      <vt:lpstr>Times New Roman</vt:lpstr>
      <vt:lpstr>Technogenia</vt:lpstr>
      <vt:lpstr>Fil fourré Technocore avec Macrocrystallite</vt:lpstr>
      <vt:lpstr>Fil fourré Technocore avec Macrocrystallite</vt:lpstr>
      <vt:lpstr>Fil fourré Technocore avec Macrocrystallite</vt:lpstr>
      <vt:lpstr>Fil fourré Technocore avec Macrocrystallite</vt:lpstr>
      <vt:lpstr>Fil fourré Technocore avec Macrocrystallite</vt:lpstr>
      <vt:lpstr>Fil fourré Technocore avec Macrocrystallite</vt:lpstr>
    </vt:vector>
  </TitlesOfParts>
  <Company>Schneider Electric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LTaba</dc:creator>
  <cp:lastModifiedBy>Zoe ROULON</cp:lastModifiedBy>
  <cp:revision>205</cp:revision>
  <dcterms:created xsi:type="dcterms:W3CDTF">2008-12-18T13:04:39Z</dcterms:created>
  <dcterms:modified xsi:type="dcterms:W3CDTF">2023-12-19T16:10:35Z</dcterms:modified>
</cp:coreProperties>
</file>