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3"/>
  </p:notesMasterIdLst>
  <p:handoutMasterIdLst>
    <p:handoutMasterId r:id="rId24"/>
  </p:handoutMasterIdLst>
  <p:sldIdLst>
    <p:sldId id="334" r:id="rId2"/>
    <p:sldId id="345" r:id="rId3"/>
    <p:sldId id="346" r:id="rId4"/>
    <p:sldId id="352" r:id="rId5"/>
    <p:sldId id="359" r:id="rId6"/>
    <p:sldId id="340" r:id="rId7"/>
    <p:sldId id="351" r:id="rId8"/>
    <p:sldId id="353" r:id="rId9"/>
    <p:sldId id="342" r:id="rId10"/>
    <p:sldId id="347" r:id="rId11"/>
    <p:sldId id="343" r:id="rId12"/>
    <p:sldId id="344" r:id="rId13"/>
    <p:sldId id="339" r:id="rId14"/>
    <p:sldId id="348" r:id="rId15"/>
    <p:sldId id="354" r:id="rId16"/>
    <p:sldId id="349" r:id="rId17"/>
    <p:sldId id="355" r:id="rId18"/>
    <p:sldId id="356" r:id="rId19"/>
    <p:sldId id="357" r:id="rId20"/>
    <p:sldId id="341" r:id="rId21"/>
    <p:sldId id="358" r:id="rId22"/>
  </p:sldIdLst>
  <p:sldSz cx="9144000" cy="6858000" type="screen4x3"/>
  <p:notesSz cx="6797675" cy="987266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10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7EFE8"/>
    <a:srgbClr val="FFFFFF"/>
    <a:srgbClr val="BFBFB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96357" autoAdjust="0"/>
  </p:normalViewPr>
  <p:slideViewPr>
    <p:cSldViewPr snapToGrid="0">
      <p:cViewPr varScale="1">
        <p:scale>
          <a:sx n="107" d="100"/>
          <a:sy n="107" d="100"/>
        </p:scale>
        <p:origin x="20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78" y="108"/>
      </p:cViewPr>
      <p:guideLst>
        <p:guide orient="horz" pos="2880"/>
        <p:guide pos="2160"/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377316"/>
            <a:ext cx="2945659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97919E-C240-4280-B6B3-85BE92017948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39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Cliquez pour 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16"/>
            <a:ext cx="2945659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7316"/>
            <a:ext cx="2945659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0E7022B-EC01-417D-AE42-68073385021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6117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 userDrawn="1"/>
        </p:nvSpPr>
        <p:spPr bwMode="auto">
          <a:xfrm flipV="1">
            <a:off x="0" y="838200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 flipV="1">
            <a:off x="0" y="6165850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24638" y="1058525"/>
            <a:ext cx="8833098" cy="4961271"/>
          </a:xfrm>
        </p:spPr>
        <p:txBody>
          <a:bodyPr/>
          <a:lstStyle>
            <a:lvl1pPr>
              <a:defRPr sz="1800"/>
            </a:lvl1pPr>
            <a:lvl2pPr marL="541338" indent="-180975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915988" indent="-285750">
              <a:buFont typeface="Arial" panose="020B0604020202020204" pitchFamily="34" charset="0"/>
              <a:buChar char="-"/>
              <a:tabLst/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F90624-271A-4754-AF85-3BE874A07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275" y="73538"/>
            <a:ext cx="4408099" cy="758825"/>
          </a:xfrm>
        </p:spPr>
        <p:txBody>
          <a:bodyPr/>
          <a:lstStyle>
            <a:lvl1pPr>
              <a:defRPr sz="18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8471AE-DE90-4031-BFD3-CF3ECB8180EE}"/>
              </a:ext>
            </a:extLst>
          </p:cNvPr>
          <p:cNvSpPr/>
          <p:nvPr userDrawn="1"/>
        </p:nvSpPr>
        <p:spPr>
          <a:xfrm>
            <a:off x="104775" y="252895"/>
            <a:ext cx="2672931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fr-FR" sz="2000" b="1" kern="0" dirty="0" err="1">
                <a:solidFill>
                  <a:schemeClr val="accent1"/>
                </a:solidFill>
                <a:latin typeface="Arial" charset="0"/>
                <a:ea typeface="+mn-ea"/>
                <a:cs typeface="+mn-cs"/>
              </a:rPr>
              <a:t>Recylam</a:t>
            </a:r>
            <a:r>
              <a:rPr lang="fr-FR" sz="2000" b="1" kern="0" dirty="0">
                <a:solidFill>
                  <a:schemeClr val="accent1"/>
                </a:solidFill>
                <a:latin typeface="Arial" charset="0"/>
                <a:ea typeface="+mn-ea"/>
                <a:cs typeface="+mn-cs"/>
              </a:rPr>
              <a:t> phase 1</a:t>
            </a:r>
          </a:p>
        </p:txBody>
      </p:sp>
    </p:spTree>
    <p:extLst>
      <p:ext uri="{BB962C8B-B14F-4D97-AF65-F5344CB8AC3E}">
        <p14:creationId xmlns:p14="http://schemas.microsoft.com/office/powerpoint/2010/main" val="61915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ChangeArrowheads="1"/>
          </p:cNvSpPr>
          <p:nvPr/>
        </p:nvSpPr>
        <p:spPr bwMode="auto">
          <a:xfrm>
            <a:off x="8604251" y="6599238"/>
            <a:ext cx="288925" cy="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661988" eaLnBrk="0" hangingPunct="0"/>
            <a:fld id="{D5F7731E-748C-4910-8B3E-FAB8964BCD80}" type="slidenum">
              <a:rPr lang="fr-FR" sz="800"/>
              <a:pPr defTabSz="661988" eaLnBrk="0" hangingPunct="0"/>
              <a:t>‹N°›</a:t>
            </a:fld>
            <a:endParaRPr lang="fr-FR" sz="800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3351" y="3573464"/>
            <a:ext cx="6481763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D1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000" bIns="1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1773239"/>
            <a:ext cx="658812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1042990" y="6572607"/>
            <a:ext cx="301319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661988" eaLnBrk="0" hangingPunct="0"/>
            <a:r>
              <a:rPr lang="en-GB" sz="800" dirty="0"/>
              <a:t>TECHNOGENIA – R&amp;D</a:t>
            </a:r>
          </a:p>
        </p:txBody>
      </p:sp>
      <p:pic>
        <p:nvPicPr>
          <p:cNvPr id="1030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60351"/>
            <a:ext cx="21637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60350"/>
            <a:ext cx="21637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 userDrawn="1"/>
        </p:nvSpPr>
        <p:spPr>
          <a:xfrm>
            <a:off x="6076711" y="6527310"/>
            <a:ext cx="2527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Confidentiel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</a:defRPr>
      </a:lvl9pPr>
    </p:titleStyle>
    <p:bodyStyle>
      <a:lvl1pPr marL="180975" indent="-1809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●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41338" indent="-1809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●"/>
        <a:defRPr>
          <a:solidFill>
            <a:schemeClr val="bg2"/>
          </a:solidFill>
          <a:latin typeface="+mn-lt"/>
        </a:defRPr>
      </a:lvl2pPr>
      <a:lvl3pPr marL="901700" indent="-8413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●"/>
        <a:defRPr>
          <a:solidFill>
            <a:schemeClr val="bg2"/>
          </a:solidFill>
          <a:latin typeface="+mn-lt"/>
        </a:defRPr>
      </a:lvl3pPr>
      <a:lvl4pPr marL="1751013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15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61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073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530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87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A956024-F36A-40AF-B6FE-E426EF6CD9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33" y="1029000"/>
            <a:ext cx="3600000" cy="4800000"/>
          </a:xfrm>
          <a:prstGeom prst="rect">
            <a:avLst/>
          </a:prstGeom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1161BFDC-2A77-408E-9BE6-9A0C36D6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434" y="1186255"/>
            <a:ext cx="6624736" cy="4320480"/>
          </a:xfrm>
        </p:spPr>
        <p:txBody>
          <a:bodyPr/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Configuration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Paramètres opératoires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Essais avec dépôt 1051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Essais avec dépôt 1030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Essais avec dépôt TP600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Essais avec dépôt M2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Réalisations d’éprouvettes multicouches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Réalisation d’éprouvettes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tribo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4326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C56812-0D5E-4678-8AB1-897F64DE4812}"/>
              </a:ext>
            </a:extLst>
          </p:cNvPr>
          <p:cNvSpPr/>
          <p:nvPr/>
        </p:nvSpPr>
        <p:spPr>
          <a:xfrm>
            <a:off x="220879" y="988121"/>
            <a:ext cx="770964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fr-FR" sz="1200" dirty="0">
                <a:solidFill>
                  <a:schemeClr val="tx1"/>
                </a:solidFill>
              </a:rPr>
              <a:t>Analyse micrographique :</a:t>
            </a:r>
            <a:endParaRPr lang="fr-FR" sz="1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Dépôt</a:t>
            </a:r>
            <a:r>
              <a:rPr lang="en-US" sz="1200" dirty="0">
                <a:solidFill>
                  <a:schemeClr val="tx1"/>
                </a:solidFill>
              </a:rPr>
              <a:t> 3 couches :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Bonne </a:t>
            </a:r>
            <a:r>
              <a:rPr lang="en-US" sz="1200" dirty="0" err="1">
                <a:solidFill>
                  <a:schemeClr val="tx1"/>
                </a:solidFill>
              </a:rPr>
              <a:t>interpénétration</a:t>
            </a:r>
            <a:r>
              <a:rPr lang="en-US" sz="1200" dirty="0">
                <a:solidFill>
                  <a:schemeClr val="tx1"/>
                </a:solidFill>
              </a:rPr>
              <a:t> des couches.</a:t>
            </a: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Présence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quelques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porosités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taille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inférieure</a:t>
            </a:r>
            <a:r>
              <a:rPr lang="en-US" sz="1200" dirty="0">
                <a:solidFill>
                  <a:schemeClr val="tx1"/>
                </a:solidFill>
              </a:rPr>
              <a:t> à 0,1 mm.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Dureté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moyenne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err="1">
                <a:solidFill>
                  <a:schemeClr val="tx1"/>
                </a:solidFill>
              </a:rPr>
              <a:t>Macrodureté</a:t>
            </a:r>
            <a:r>
              <a:rPr lang="en-US" sz="1200" dirty="0">
                <a:solidFill>
                  <a:schemeClr val="tx1"/>
                </a:solidFill>
              </a:rPr>
              <a:t> :  60 </a:t>
            </a:r>
            <a:r>
              <a:rPr lang="en-US" sz="1200" dirty="0" err="1">
                <a:solidFill>
                  <a:schemeClr val="tx1"/>
                </a:solidFill>
              </a:rPr>
              <a:t>HRc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Microdureté</a:t>
            </a:r>
            <a:r>
              <a:rPr lang="en-US" sz="1200" dirty="0">
                <a:solidFill>
                  <a:schemeClr val="tx1"/>
                </a:solidFill>
              </a:rPr>
              <a:t> : 900 Hv0,3</a:t>
            </a:r>
          </a:p>
          <a:p>
            <a:pPr marL="4763" lvl="2" indent="-4763" defTabSz="1882775">
              <a:buFont typeface="Wingdings" panose="05000000000000000000" pitchFamily="2" charset="2"/>
              <a:buChar char="Ø"/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ABBFD2-41D3-4754-8514-891CAD416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71" y="988121"/>
            <a:ext cx="2880000" cy="24993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0D84F6-F797-428A-8FA4-35CBA4497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14" y="3789927"/>
            <a:ext cx="3600000" cy="17803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5B01B3-3347-4B56-AD6B-556F387E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</a:t>
            </a:r>
            <a:r>
              <a:rPr lang="fr-FR" baseline="0" dirty="0"/>
              <a:t> 1051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EF52546-53AC-4384-8B76-D63183576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26" y="3950247"/>
            <a:ext cx="2160000" cy="16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D7EC50-4C67-481F-997B-06DA486008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20" y="3950247"/>
            <a:ext cx="2160000" cy="162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B40D9B2-8857-4489-A5B7-2F54130CB3E5}"/>
              </a:ext>
            </a:extLst>
          </p:cNvPr>
          <p:cNvSpPr txBox="1"/>
          <p:nvPr/>
        </p:nvSpPr>
        <p:spPr>
          <a:xfrm>
            <a:off x="4208826" y="5592880"/>
            <a:ext cx="6367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Gx500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FA71FE-5FB1-4AFA-9002-EE79A209C710}"/>
              </a:ext>
            </a:extLst>
          </p:cNvPr>
          <p:cNvSpPr txBox="1"/>
          <p:nvPr/>
        </p:nvSpPr>
        <p:spPr>
          <a:xfrm>
            <a:off x="6667123" y="5595138"/>
            <a:ext cx="72167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Gx1000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14B86DC-3DB2-41BD-A1B4-0AB254438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176638"/>
              </p:ext>
            </p:extLst>
          </p:nvPr>
        </p:nvGraphicFramePr>
        <p:xfrm>
          <a:off x="4645324" y="988121"/>
          <a:ext cx="130884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825">
                  <a:extLst>
                    <a:ext uri="{9D8B030D-6E8A-4147-A177-3AD203B41FA5}">
                      <a16:colId xmlns:a16="http://schemas.microsoft.com/office/drawing/2014/main" val="2191639984"/>
                    </a:ext>
                  </a:extLst>
                </a:gridCol>
                <a:gridCol w="502024">
                  <a:extLst>
                    <a:ext uri="{9D8B030D-6E8A-4147-A177-3AD203B41FA5}">
                      <a16:colId xmlns:a16="http://schemas.microsoft.com/office/drawing/2014/main" val="4271029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Mesure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>
                          <a:latin typeface="+mj-lt"/>
                        </a:rPr>
                        <a:t>HRc</a:t>
                      </a:r>
                      <a:endParaRPr lang="fr-FR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104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61,7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31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59,3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501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59,7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13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58,9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7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60,3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135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Moyenne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+mj-lt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30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210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DCC5FF36-7805-4040-99A9-0446DEE30308}"/>
              </a:ext>
            </a:extLst>
          </p:cNvPr>
          <p:cNvSpPr txBox="1"/>
          <p:nvPr/>
        </p:nvSpPr>
        <p:spPr>
          <a:xfrm>
            <a:off x="220879" y="5286841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Temp ambiante :</a:t>
            </a:r>
          </a:p>
          <a:p>
            <a:r>
              <a:rPr lang="fr-FR" sz="1200" dirty="0"/>
              <a:t>Fissuration du dépôt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1B2B73-7C01-4385-A37C-CC863BAA9302}"/>
              </a:ext>
            </a:extLst>
          </p:cNvPr>
          <p:cNvSpPr txBox="1"/>
          <p:nvPr/>
        </p:nvSpPr>
        <p:spPr>
          <a:xfrm>
            <a:off x="3222000" y="5286842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Préchauffe 300 °C :</a:t>
            </a:r>
          </a:p>
          <a:p>
            <a:r>
              <a:rPr lang="fr-FR" sz="1200" dirty="0"/>
              <a:t>Fissuration toujours présente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6B16BF-888C-4415-8922-2E7D63FA9D47}"/>
              </a:ext>
            </a:extLst>
          </p:cNvPr>
          <p:cNvSpPr txBox="1"/>
          <p:nvPr/>
        </p:nvSpPr>
        <p:spPr>
          <a:xfrm>
            <a:off x="6223121" y="5286841"/>
            <a:ext cx="152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Préchauffe 400 °C :</a:t>
            </a:r>
          </a:p>
          <a:p>
            <a:r>
              <a:rPr lang="fr-FR" sz="1200" dirty="0"/>
              <a:t>Ok sur pièce plane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C5D74D-9C24-49FD-A238-03C34D4F2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9121" y="1959000"/>
            <a:ext cx="3600000" cy="27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5755CB-238C-4599-AAC1-4B9EE6838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2000" y="1959000"/>
            <a:ext cx="3600000" cy="270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164A5A-1A22-4759-9FD2-E686B587AE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3121" y="1959000"/>
            <a:ext cx="3600000" cy="270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FB7A2D8-F0F3-D906-536D-68479843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 1030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ACB8A9-8BE7-CE86-3F0D-84C932A168B8}"/>
              </a:ext>
            </a:extLst>
          </p:cNvPr>
          <p:cNvSpPr/>
          <p:nvPr/>
        </p:nvSpPr>
        <p:spPr>
          <a:xfrm>
            <a:off x="220879" y="988121"/>
            <a:ext cx="8752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Influence de la </a:t>
            </a:r>
            <a:r>
              <a:rPr lang="en-US" sz="1200" dirty="0" err="1">
                <a:solidFill>
                  <a:schemeClr val="tx1"/>
                </a:solidFill>
              </a:rPr>
              <a:t>température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préchauffage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4763" lvl="2" indent="-4763" defTabSz="1882775">
              <a:buFont typeface="Wingdings" panose="05000000000000000000" pitchFamily="2" charset="2"/>
              <a:buChar char="Ø"/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5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651B2B73-7C01-4385-A37C-CC863BAA9302}"/>
              </a:ext>
            </a:extLst>
          </p:cNvPr>
          <p:cNvSpPr txBox="1"/>
          <p:nvPr/>
        </p:nvSpPr>
        <p:spPr>
          <a:xfrm>
            <a:off x="281275" y="4345173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Préchauffe 350 °C :</a:t>
            </a:r>
          </a:p>
          <a:p>
            <a:r>
              <a:rPr lang="fr-FR" sz="1200" dirty="0"/>
              <a:t>Fissuration du dépôt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6B16BF-888C-4415-8922-2E7D63FA9D47}"/>
              </a:ext>
            </a:extLst>
          </p:cNvPr>
          <p:cNvSpPr txBox="1"/>
          <p:nvPr/>
        </p:nvSpPr>
        <p:spPr>
          <a:xfrm>
            <a:off x="4686314" y="4345173"/>
            <a:ext cx="2845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Préchauffe 420 °C :</a:t>
            </a:r>
          </a:p>
          <a:p>
            <a:r>
              <a:rPr lang="fr-FR" sz="1200" dirty="0"/>
              <a:t>Fissuration du dépôt toujours présente.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0828F6-C788-41CB-B287-8476B118F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725" y="1702064"/>
            <a:ext cx="2880000" cy="216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15C7FD-FAD7-4FD8-916E-D5A862C44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7845" y="1702063"/>
            <a:ext cx="2880000" cy="216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0833F8-AB17-1061-FAFB-46CEB2AC2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 1030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1CEF6C-E2FA-1A9A-FD4A-A9608A5C4B60}"/>
              </a:ext>
            </a:extLst>
          </p:cNvPr>
          <p:cNvSpPr/>
          <p:nvPr/>
        </p:nvSpPr>
        <p:spPr>
          <a:xfrm>
            <a:off x="220879" y="988121"/>
            <a:ext cx="8752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Influence de la </a:t>
            </a:r>
            <a:r>
              <a:rPr lang="en-US" sz="1200" dirty="0" err="1">
                <a:solidFill>
                  <a:schemeClr val="tx1"/>
                </a:solidFill>
              </a:rPr>
              <a:t>température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préchauffage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4763" lvl="2" indent="-4763" defTabSz="1882775">
              <a:buFont typeface="Wingdings" panose="05000000000000000000" pitchFamily="2" charset="2"/>
              <a:buChar char="Ø"/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80F592-4825-F40D-DA95-647FD8FF62C2}"/>
              </a:ext>
            </a:extLst>
          </p:cNvPr>
          <p:cNvSpPr/>
          <p:nvPr/>
        </p:nvSpPr>
        <p:spPr>
          <a:xfrm>
            <a:off x="229717" y="5054272"/>
            <a:ext cx="8752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 Il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n’est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pas possible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d’obtenir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des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dépôts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d’épaisseur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1,5 à 2 mm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sains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 (sans fissure) dans des conditions de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préchauffage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maitrisable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58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5B6CF3-DA90-46B9-AB2A-3744CFD0F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380" y="2801700"/>
            <a:ext cx="3600000" cy="1853344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E0FF034-85A0-10F0-D538-7261350A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 1030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B4AFE-9038-7FE2-1375-FEABC3FD9B28}"/>
              </a:ext>
            </a:extLst>
          </p:cNvPr>
          <p:cNvSpPr/>
          <p:nvPr/>
        </p:nvSpPr>
        <p:spPr>
          <a:xfrm>
            <a:off x="220879" y="988121"/>
            <a:ext cx="770964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fr-FR" sz="1200" dirty="0">
                <a:solidFill>
                  <a:schemeClr val="tx1"/>
                </a:solidFill>
              </a:rPr>
              <a:t>Analyse micrographique :</a:t>
            </a:r>
            <a:endParaRPr lang="fr-FR" sz="1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Dépôt</a:t>
            </a:r>
            <a:r>
              <a:rPr lang="en-US" sz="1200" dirty="0">
                <a:solidFill>
                  <a:schemeClr val="tx1"/>
                </a:solidFill>
              </a:rPr>
              <a:t> 1 couche :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Bonne liaison avec le metal de base.</a:t>
            </a: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Présence</a:t>
            </a:r>
            <a:r>
              <a:rPr lang="en-US" sz="1200" dirty="0">
                <a:solidFill>
                  <a:schemeClr val="tx1"/>
                </a:solidFill>
              </a:rPr>
              <a:t> de fissures.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Dureté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moyenne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Microdureté</a:t>
            </a:r>
            <a:r>
              <a:rPr lang="en-US" sz="1200" dirty="0">
                <a:solidFill>
                  <a:schemeClr val="tx1"/>
                </a:solidFill>
              </a:rPr>
              <a:t> : 1000 Hv0,3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Macrodureté</a:t>
            </a:r>
            <a:r>
              <a:rPr lang="en-US" sz="1200" dirty="0">
                <a:solidFill>
                  <a:schemeClr val="tx1"/>
                </a:solidFill>
              </a:rPr>
              <a:t> :  63,8 </a:t>
            </a:r>
            <a:r>
              <a:rPr lang="en-US" sz="1200" dirty="0" err="1">
                <a:solidFill>
                  <a:schemeClr val="tx1"/>
                </a:solidFill>
              </a:rPr>
              <a:t>HRc</a:t>
            </a:r>
            <a:endParaRPr lang="en-US" sz="1200" dirty="0">
              <a:solidFill>
                <a:schemeClr val="tx1"/>
              </a:solidFill>
            </a:endParaRPr>
          </a:p>
          <a:p>
            <a:pPr marL="4763" lvl="2" indent="-4763" defTabSz="1882775">
              <a:buFont typeface="Wingdings" panose="05000000000000000000" pitchFamily="2" charset="2"/>
              <a:buChar char="Ø"/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  <p:pic>
        <p:nvPicPr>
          <p:cNvPr id="6" name="Image 5" descr="Une image contenant texte, capture d’écran, sol, tissu&#10;&#10;Description générée automatiquement">
            <a:extLst>
              <a:ext uri="{FF2B5EF4-FFF2-40B4-BE49-F238E27FC236}">
                <a16:creationId xmlns:a16="http://schemas.microsoft.com/office/drawing/2014/main" id="{E065EE37-A23B-129B-FF2F-3A66F0B430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277" y="1204604"/>
            <a:ext cx="4320000" cy="82483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7A5708B-829D-4C0D-BE68-E8E1DFCC1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162113"/>
              </p:ext>
            </p:extLst>
          </p:nvPr>
        </p:nvGraphicFramePr>
        <p:xfrm>
          <a:off x="247649" y="3273999"/>
          <a:ext cx="193164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649">
                  <a:extLst>
                    <a:ext uri="{9D8B030D-6E8A-4147-A177-3AD203B41FA5}">
                      <a16:colId xmlns:a16="http://schemas.microsoft.com/office/drawing/2014/main" val="219163998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74419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HRc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104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31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501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13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7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135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Moyenne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30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10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B494C7-EC17-4CC9-8457-A746239F1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6087" y="1792064"/>
            <a:ext cx="3600000" cy="270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EFF9A58-7FA0-7245-F692-FB99ED8A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 TP600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BED953-6C94-CA8B-DFD4-D615B3AAF0D1}"/>
              </a:ext>
            </a:extLst>
          </p:cNvPr>
          <p:cNvSpPr/>
          <p:nvPr/>
        </p:nvSpPr>
        <p:spPr>
          <a:xfrm>
            <a:off x="220879" y="988121"/>
            <a:ext cx="8752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Influence de la </a:t>
            </a:r>
            <a:r>
              <a:rPr lang="en-US" sz="1200" dirty="0" err="1">
                <a:solidFill>
                  <a:schemeClr val="tx1"/>
                </a:solidFill>
              </a:rPr>
              <a:t>température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préchauffage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4763" lvl="2" indent="-4763" defTabSz="1882775">
              <a:buFont typeface="Wingdings" panose="05000000000000000000" pitchFamily="2" charset="2"/>
              <a:buChar char="Ø"/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  <p:pic>
        <p:nvPicPr>
          <p:cNvPr id="7" name="Image 6" descr="Une image contenant sol, écriture manuscrite, plein air, rue&#10;&#10;Description générée automatiquement">
            <a:extLst>
              <a:ext uri="{FF2B5EF4-FFF2-40B4-BE49-F238E27FC236}">
                <a16:creationId xmlns:a16="http://schemas.microsoft.com/office/drawing/2014/main" id="{F966E09A-2A56-D40D-44FB-C5AEF53DB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497" y="1792064"/>
            <a:ext cx="3600000" cy="270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35F2BA1-12A0-A94A-F7D4-E2E2F35479E9}"/>
              </a:ext>
            </a:extLst>
          </p:cNvPr>
          <p:cNvSpPr txBox="1"/>
          <p:nvPr/>
        </p:nvSpPr>
        <p:spPr>
          <a:xfrm>
            <a:off x="278503" y="5065174"/>
            <a:ext cx="152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Préchauffe 300 °C :</a:t>
            </a:r>
          </a:p>
          <a:p>
            <a:r>
              <a:rPr lang="fr-FR" sz="1200" dirty="0"/>
              <a:t>Fissuration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AC9AED-A103-30DA-DC0B-CAB73AAFBFBD}"/>
              </a:ext>
            </a:extLst>
          </p:cNvPr>
          <p:cNvSpPr txBox="1"/>
          <p:nvPr/>
        </p:nvSpPr>
        <p:spPr>
          <a:xfrm>
            <a:off x="3373844" y="5065174"/>
            <a:ext cx="152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Préchauffe 420 °C :</a:t>
            </a:r>
          </a:p>
          <a:p>
            <a:r>
              <a:rPr lang="fr-FR" sz="1200" dirty="0"/>
              <a:t>Ok pas de fissure</a:t>
            </a:r>
          </a:p>
        </p:txBody>
      </p:sp>
      <p:pic>
        <p:nvPicPr>
          <p:cNvPr id="13" name="Image 12" descr="Une image contenant cylindre, art, surface, argent&#10;&#10;Description générée automatiquement">
            <a:extLst>
              <a:ext uri="{FF2B5EF4-FFF2-40B4-BE49-F238E27FC236}">
                <a16:creationId xmlns:a16="http://schemas.microsoft.com/office/drawing/2014/main" id="{1349232E-A429-2B05-4A72-AFEF97AF73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3121" y="1792064"/>
            <a:ext cx="3600000" cy="270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E061551-099B-88F7-B3F1-FFDBB48B59FC}"/>
              </a:ext>
            </a:extLst>
          </p:cNvPr>
          <p:cNvSpPr txBox="1"/>
          <p:nvPr/>
        </p:nvSpPr>
        <p:spPr>
          <a:xfrm>
            <a:off x="6231716" y="5065174"/>
            <a:ext cx="289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Préchauffe 420 °C sur cylindre dia 90 :</a:t>
            </a:r>
          </a:p>
          <a:p>
            <a:r>
              <a:rPr lang="fr-FR" sz="1200" dirty="0"/>
              <a:t>Fissure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1E3577-A675-7303-15EC-3244214089BB}"/>
              </a:ext>
            </a:extLst>
          </p:cNvPr>
          <p:cNvSpPr/>
          <p:nvPr/>
        </p:nvSpPr>
        <p:spPr>
          <a:xfrm>
            <a:off x="278503" y="5547322"/>
            <a:ext cx="8752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 Il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n’est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pas possible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d’obtenir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des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dépôts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d’épaisseur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1,5 à 2 mm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sains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 (sans fissure) dans des conditions de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préchauffage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maitrisable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92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E0FF034-85A0-10F0-D538-7261350A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 TP600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B4AFE-9038-7FE2-1375-FEABC3FD9B28}"/>
              </a:ext>
            </a:extLst>
          </p:cNvPr>
          <p:cNvSpPr/>
          <p:nvPr/>
        </p:nvSpPr>
        <p:spPr>
          <a:xfrm>
            <a:off x="220879" y="988121"/>
            <a:ext cx="77096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fr-FR" sz="1200" dirty="0">
                <a:solidFill>
                  <a:schemeClr val="tx1"/>
                </a:solidFill>
              </a:rPr>
              <a:t>Analyse micrographique :</a:t>
            </a: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Dureté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moyenne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Microdureté</a:t>
            </a:r>
            <a:r>
              <a:rPr lang="en-US" sz="1200" dirty="0">
                <a:solidFill>
                  <a:schemeClr val="tx1"/>
                </a:solidFill>
              </a:rPr>
              <a:t> : 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Macrodureté</a:t>
            </a:r>
            <a:r>
              <a:rPr lang="en-US" sz="1200" dirty="0">
                <a:solidFill>
                  <a:schemeClr val="tx1"/>
                </a:solidFill>
              </a:rPr>
              <a:t> : 62,1 </a:t>
            </a:r>
            <a:r>
              <a:rPr lang="en-US" sz="1200" dirty="0" err="1">
                <a:solidFill>
                  <a:schemeClr val="tx1"/>
                </a:solidFill>
              </a:rPr>
              <a:t>HRc</a:t>
            </a:r>
            <a:endParaRPr lang="fr-FR" sz="1400" b="1" dirty="0">
              <a:solidFill>
                <a:schemeClr val="accent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F12B55-2917-4E45-A13F-A729291F0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663" y="3923217"/>
            <a:ext cx="2880000" cy="216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4F600A-1C19-4E28-B0EF-3FA503682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65" y="3923217"/>
            <a:ext cx="2880000" cy="21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E5484A-3EE8-4396-B6D6-987E9333F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67" y="3923217"/>
            <a:ext cx="2880000" cy="216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A022387-3B96-43F7-B286-9FA78B53DF81}"/>
              </a:ext>
            </a:extLst>
          </p:cNvPr>
          <p:cNvSpPr txBox="1"/>
          <p:nvPr/>
        </p:nvSpPr>
        <p:spPr>
          <a:xfrm>
            <a:off x="140197" y="5766782"/>
            <a:ext cx="5517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Gx50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FC65EC8-EA0B-41E2-B7A1-A558CCDA18AA}"/>
              </a:ext>
            </a:extLst>
          </p:cNvPr>
          <p:cNvSpPr txBox="1"/>
          <p:nvPr/>
        </p:nvSpPr>
        <p:spPr>
          <a:xfrm>
            <a:off x="6175185" y="5766783"/>
            <a:ext cx="72167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Gx1000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34BC5B2-C6CB-4323-BE19-E0FE934813AE}"/>
              </a:ext>
            </a:extLst>
          </p:cNvPr>
          <p:cNvSpPr txBox="1"/>
          <p:nvPr/>
        </p:nvSpPr>
        <p:spPr>
          <a:xfrm>
            <a:off x="3166495" y="5766781"/>
            <a:ext cx="6367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Gx500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E421737-7292-40B2-BC43-9EF18B0CB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49" y="933116"/>
            <a:ext cx="1790428" cy="288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987D15C-7620-4B8A-99D8-D319C3A14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965" y="1322890"/>
            <a:ext cx="4320000" cy="219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6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C5285B4-8A0B-742E-4B2B-6C868420E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85" y="1420878"/>
            <a:ext cx="4322439" cy="3243353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CD57A93-7C7F-5E1A-BFD9-9B0121724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 M2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D4412-FFF1-ECF3-D2F5-B4D6252C597C}"/>
              </a:ext>
            </a:extLst>
          </p:cNvPr>
          <p:cNvSpPr/>
          <p:nvPr/>
        </p:nvSpPr>
        <p:spPr>
          <a:xfrm>
            <a:off x="220879" y="988121"/>
            <a:ext cx="8752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Influence de la </a:t>
            </a:r>
            <a:r>
              <a:rPr lang="en-US" sz="1200" dirty="0" err="1">
                <a:solidFill>
                  <a:schemeClr val="tx1"/>
                </a:solidFill>
              </a:rPr>
              <a:t>température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préchauffage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F82A5F-AB8A-B8D8-0362-36049C5E3109}"/>
              </a:ext>
            </a:extLst>
          </p:cNvPr>
          <p:cNvSpPr txBox="1"/>
          <p:nvPr/>
        </p:nvSpPr>
        <p:spPr>
          <a:xfrm>
            <a:off x="322885" y="4819989"/>
            <a:ext cx="2456529" cy="45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Préchauffe 200 °C :</a:t>
            </a:r>
          </a:p>
          <a:p>
            <a:r>
              <a:rPr lang="fr-FR" sz="1200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426587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D57A93-7C7F-5E1A-BFD9-9B0121724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 M2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D4412-FFF1-ECF3-D2F5-B4D6252C597C}"/>
              </a:ext>
            </a:extLst>
          </p:cNvPr>
          <p:cNvSpPr/>
          <p:nvPr/>
        </p:nvSpPr>
        <p:spPr>
          <a:xfrm>
            <a:off x="220879" y="988121"/>
            <a:ext cx="8752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Influence de la </a:t>
            </a:r>
            <a:r>
              <a:rPr lang="en-US" sz="1200" dirty="0" err="1">
                <a:solidFill>
                  <a:schemeClr val="tx1"/>
                </a:solidFill>
              </a:rPr>
              <a:t>température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préchauffage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F82A5F-AB8A-B8D8-0362-36049C5E3109}"/>
              </a:ext>
            </a:extLst>
          </p:cNvPr>
          <p:cNvSpPr txBox="1"/>
          <p:nvPr/>
        </p:nvSpPr>
        <p:spPr>
          <a:xfrm>
            <a:off x="322885" y="4819989"/>
            <a:ext cx="3896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Eprouvette </a:t>
            </a:r>
            <a:r>
              <a:rPr lang="fr-FR" sz="1200" dirty="0" err="1"/>
              <a:t>multi-étagée</a:t>
            </a:r>
            <a:r>
              <a:rPr lang="fr-FR" sz="1200" dirty="0"/>
              <a:t> avec préchauffe 300 °C </a:t>
            </a:r>
          </a:p>
        </p:txBody>
      </p:sp>
      <p:pic>
        <p:nvPicPr>
          <p:cNvPr id="4" name="Image 3" descr="Une image contenant métal, acier, machine, tuyau&#10;&#10;Description générée automatiquement">
            <a:extLst>
              <a:ext uri="{FF2B5EF4-FFF2-40B4-BE49-F238E27FC236}">
                <a16:creationId xmlns:a16="http://schemas.microsoft.com/office/drawing/2014/main" id="{5EBA3E28-66DC-5B27-F84A-1E7E08D06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8" y="1819746"/>
            <a:ext cx="3600000" cy="2700000"/>
          </a:xfrm>
          <a:prstGeom prst="rect">
            <a:avLst/>
          </a:prstGeom>
        </p:spPr>
      </p:pic>
      <p:pic>
        <p:nvPicPr>
          <p:cNvPr id="9" name="Image 8" descr="Une image contenant cylindre, tuyau, sol, argent&#10;&#10;Description générée automatiquement">
            <a:extLst>
              <a:ext uri="{FF2B5EF4-FFF2-40B4-BE49-F238E27FC236}">
                <a16:creationId xmlns:a16="http://schemas.microsoft.com/office/drawing/2014/main" id="{6601DCCA-F12F-F57F-CC12-EFAC2D4E7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78" y="1819746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98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E0FF034-85A0-10F0-D538-7261350A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 M2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B4AFE-9038-7FE2-1375-FEABC3FD9B28}"/>
              </a:ext>
            </a:extLst>
          </p:cNvPr>
          <p:cNvSpPr/>
          <p:nvPr/>
        </p:nvSpPr>
        <p:spPr>
          <a:xfrm>
            <a:off x="220879" y="988121"/>
            <a:ext cx="77096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fr-FR" sz="1200" dirty="0">
                <a:solidFill>
                  <a:schemeClr val="tx1"/>
                </a:solidFill>
              </a:rPr>
              <a:t>Analyse micrographique :</a:t>
            </a:r>
            <a:endParaRPr lang="fr-FR" sz="1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Dureté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moyenne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Microdureté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 err="1">
                <a:solidFill>
                  <a:schemeClr val="tx1"/>
                </a:solidFill>
              </a:rPr>
              <a:t>Macrodureté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  <a:endParaRPr lang="fr-FR" sz="1400" b="1" dirty="0">
              <a:solidFill>
                <a:schemeClr val="accent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648807-73F0-4E4C-BBE9-B9FC8BD2D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576" y="3776408"/>
            <a:ext cx="4320000" cy="21783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BB53D3-41D0-4954-AD47-E59111E0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576" y="1148870"/>
            <a:ext cx="4320000" cy="222390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75F5618-F190-43EC-9FAE-060DE5647A90}"/>
              </a:ext>
            </a:extLst>
          </p:cNvPr>
          <p:cNvSpPr txBox="1"/>
          <p:nvPr/>
        </p:nvSpPr>
        <p:spPr>
          <a:xfrm>
            <a:off x="7276104" y="1093297"/>
            <a:ext cx="110639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Brut de dépôt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3AE497-D09F-4DEC-A553-056B95E85316}"/>
              </a:ext>
            </a:extLst>
          </p:cNvPr>
          <p:cNvSpPr txBox="1"/>
          <p:nvPr/>
        </p:nvSpPr>
        <p:spPr>
          <a:xfrm>
            <a:off x="7276103" y="3859281"/>
            <a:ext cx="144783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2 x revenus 550°C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3BE06BD5-9AA3-44AA-855E-C1476F6B1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370275"/>
              </p:ext>
            </p:extLst>
          </p:nvPr>
        </p:nvGraphicFramePr>
        <p:xfrm>
          <a:off x="268575" y="2612280"/>
          <a:ext cx="3827931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790">
                  <a:extLst>
                    <a:ext uri="{9D8B030D-6E8A-4147-A177-3AD203B41FA5}">
                      <a16:colId xmlns:a16="http://schemas.microsoft.com/office/drawing/2014/main" val="2191639984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1321095669"/>
                    </a:ext>
                  </a:extLst>
                </a:gridCol>
                <a:gridCol w="959224">
                  <a:extLst>
                    <a:ext uri="{9D8B030D-6E8A-4147-A177-3AD203B41FA5}">
                      <a16:colId xmlns:a16="http://schemas.microsoft.com/office/drawing/2014/main" val="1570079725"/>
                    </a:ext>
                  </a:extLst>
                </a:gridCol>
                <a:gridCol w="1084729">
                  <a:extLst>
                    <a:ext uri="{9D8B030D-6E8A-4147-A177-3AD203B41FA5}">
                      <a16:colId xmlns:a16="http://schemas.microsoft.com/office/drawing/2014/main" val="13509234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Mesure </a:t>
                      </a:r>
                      <a:r>
                        <a:rPr lang="fr-FR" sz="1200" dirty="0" err="1"/>
                        <a:t>HRc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/>
                        <a:t>M2</a:t>
                      </a:r>
                    </a:p>
                    <a:p>
                      <a:pPr algn="ctr"/>
                      <a:r>
                        <a:rPr lang="fr-FR" sz="1200"/>
                        <a:t>ép 1,4 mm</a:t>
                      </a:r>
                    </a:p>
                    <a:p>
                      <a:pPr algn="ctr"/>
                      <a:r>
                        <a:rPr lang="fr-FR" sz="1200"/>
                        <a:t>brut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M2</a:t>
                      </a:r>
                    </a:p>
                    <a:p>
                      <a:pPr algn="ctr"/>
                      <a:r>
                        <a:rPr lang="fr-FR" sz="1200" dirty="0" err="1"/>
                        <a:t>ép</a:t>
                      </a:r>
                      <a:r>
                        <a:rPr lang="fr-FR" sz="1200" dirty="0"/>
                        <a:t> 4,5 mm </a:t>
                      </a:r>
                    </a:p>
                    <a:p>
                      <a:pPr algn="ctr"/>
                      <a:r>
                        <a:rPr lang="fr-FR" sz="1200" dirty="0"/>
                        <a:t>brut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M2 </a:t>
                      </a:r>
                      <a:r>
                        <a:rPr lang="fr-FR" sz="1200" dirty="0" err="1"/>
                        <a:t>ép</a:t>
                      </a:r>
                      <a:r>
                        <a:rPr lang="fr-FR" sz="1200" dirty="0"/>
                        <a:t> 4,5 mm</a:t>
                      </a:r>
                    </a:p>
                    <a:p>
                      <a:pPr algn="ctr"/>
                      <a:r>
                        <a:rPr lang="fr-FR" sz="1200" dirty="0"/>
                        <a:t> + 2 revenus 550°C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104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61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66,9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31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501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61,3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13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61,7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7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61,9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66,5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135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Moyenne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30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592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E0FF034-85A0-10F0-D538-7261350A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 M2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B4AFE-9038-7FE2-1375-FEABC3FD9B28}"/>
              </a:ext>
            </a:extLst>
          </p:cNvPr>
          <p:cNvSpPr/>
          <p:nvPr/>
        </p:nvSpPr>
        <p:spPr>
          <a:xfrm>
            <a:off x="129670" y="832363"/>
            <a:ext cx="770964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fr-FR" sz="1200" dirty="0">
                <a:solidFill>
                  <a:schemeClr val="tx1"/>
                </a:solidFill>
              </a:rPr>
              <a:t>Analyse micrographique :</a:t>
            </a:r>
            <a:endParaRPr lang="fr-FR" sz="1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Brut de </a:t>
            </a:r>
            <a:r>
              <a:rPr lang="en-US" sz="1200" dirty="0" err="1">
                <a:solidFill>
                  <a:schemeClr val="tx1"/>
                </a:solidFill>
              </a:rPr>
              <a:t>dépôt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Après </a:t>
            </a:r>
            <a:r>
              <a:rPr lang="en-US" sz="1200" dirty="0" err="1">
                <a:solidFill>
                  <a:schemeClr val="tx1"/>
                </a:solidFill>
              </a:rPr>
              <a:t>revenus</a:t>
            </a:r>
            <a:r>
              <a:rPr lang="en-US" sz="1200" dirty="0">
                <a:solidFill>
                  <a:schemeClr val="tx1"/>
                </a:solidFill>
              </a:rPr>
              <a:t> à 550°C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lvl="2" defTabSz="1882775"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734C28-FA6A-425F-9559-9C6C3DB32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30" y="1462396"/>
            <a:ext cx="2880000" cy="216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554FF6-94A5-4939-9C49-9DD847023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01" y="1462396"/>
            <a:ext cx="2880000" cy="216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9CFFA5-1418-4C7C-AED4-DA0F8D5C5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2" y="1462396"/>
            <a:ext cx="2880000" cy="216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4D3B6D-AFD0-47D5-A058-E96DA1115A32}"/>
              </a:ext>
            </a:extLst>
          </p:cNvPr>
          <p:cNvSpPr txBox="1"/>
          <p:nvPr/>
        </p:nvSpPr>
        <p:spPr>
          <a:xfrm>
            <a:off x="140198" y="3328811"/>
            <a:ext cx="5517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Gx50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9E0D3EE-BC2D-4E8D-9649-3C15E690A7A4}"/>
              </a:ext>
            </a:extLst>
          </p:cNvPr>
          <p:cNvSpPr txBox="1"/>
          <p:nvPr/>
        </p:nvSpPr>
        <p:spPr>
          <a:xfrm>
            <a:off x="6175186" y="3328812"/>
            <a:ext cx="72167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Gx1000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95D1E2-DF8F-4FA5-87BA-433AA18F087F}"/>
              </a:ext>
            </a:extLst>
          </p:cNvPr>
          <p:cNvSpPr txBox="1"/>
          <p:nvPr/>
        </p:nvSpPr>
        <p:spPr>
          <a:xfrm>
            <a:off x="3166496" y="3328810"/>
            <a:ext cx="6367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Gx200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17ED94-3990-4868-A965-4BEA8B1A5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26" y="4014159"/>
            <a:ext cx="2880000" cy="216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FDB4A4B-660A-4B8B-BFF5-7B934178D2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98" y="4014159"/>
            <a:ext cx="2880000" cy="21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A14DA1-E112-4770-960B-2D268051A7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" y="4014159"/>
            <a:ext cx="2880000" cy="216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7DDD14E-1EF5-415A-9496-12C91FD9B13C}"/>
              </a:ext>
            </a:extLst>
          </p:cNvPr>
          <p:cNvSpPr txBox="1"/>
          <p:nvPr/>
        </p:nvSpPr>
        <p:spPr>
          <a:xfrm>
            <a:off x="131228" y="5883762"/>
            <a:ext cx="5517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Gx50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E00532-F20A-4E2B-9DC1-153CB35B884B}"/>
              </a:ext>
            </a:extLst>
          </p:cNvPr>
          <p:cNvSpPr txBox="1"/>
          <p:nvPr/>
        </p:nvSpPr>
        <p:spPr>
          <a:xfrm>
            <a:off x="6166216" y="5883763"/>
            <a:ext cx="72167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Gx1000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B08D8E8-4023-4943-B9F0-D3D131D73DD5}"/>
              </a:ext>
            </a:extLst>
          </p:cNvPr>
          <p:cNvSpPr txBox="1"/>
          <p:nvPr/>
        </p:nvSpPr>
        <p:spPr>
          <a:xfrm>
            <a:off x="3157526" y="5883761"/>
            <a:ext cx="63671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</a:rPr>
              <a:t>Gx200</a:t>
            </a:r>
          </a:p>
        </p:txBody>
      </p:sp>
    </p:spTree>
    <p:extLst>
      <p:ext uri="{BB962C8B-B14F-4D97-AF65-F5344CB8AC3E}">
        <p14:creationId xmlns:p14="http://schemas.microsoft.com/office/powerpoint/2010/main" val="2658696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D04625A3-43C1-4EE7-83DD-CE4805546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17" y="1014239"/>
            <a:ext cx="8105503" cy="4320480"/>
          </a:xfrm>
        </p:spPr>
        <p:txBody>
          <a:bodyPr/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Configuration :</a:t>
            </a:r>
          </a:p>
          <a:p>
            <a:pPr marL="0" indent="0">
              <a:buNone/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indent="0">
              <a:buNone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essais ont été réalisés sur une machine équipée 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 source laser à diode de 8000 W avec fibre optique 1500 µm.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 tête de rechargement avec buse coaxiale au faisceau. Deux systèmes ont été mis en œuvre 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-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 8k : spot laser dia 7,5 mm</a:t>
            </a:r>
          </a:p>
          <a:p>
            <a:pPr lvl="2">
              <a:buFont typeface="Arial" panose="020B0604020202020204" pitchFamily="34" charset="0"/>
              <a:buChar char="-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Buse 4k : spot laser dia 5,5 mm</a:t>
            </a:r>
          </a:p>
          <a:p>
            <a:pPr lvl="2">
              <a:buFont typeface="Arial" panose="020B0604020202020204" pitchFamily="34" charset="0"/>
              <a:buChar char="-"/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 distributeur de poudre.</a:t>
            </a:r>
          </a:p>
          <a:p>
            <a:pPr marL="360363" lvl="1" indent="0">
              <a:buNone/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indent="0">
              <a:buNone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ces éléments sont contrôlés par une commande numérique.</a:t>
            </a:r>
          </a:p>
          <a:p>
            <a:pPr marL="360363" lvl="1" indent="0">
              <a:buNone/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lvl="1" indent="0">
              <a:buNone/>
            </a:pP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préchauffage des pièces est réalisé dans un four.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243AEE-CA20-444B-959D-63D74CB81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20" y="3429000"/>
            <a:ext cx="3324409" cy="2493307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14B07B1-3895-135E-4B87-75AE33A4D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Configuration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F1D902-DBF9-0E0D-9ED9-BF7B849F0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583" y="1137749"/>
            <a:ext cx="1440000" cy="216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88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C56812-0D5E-4678-8AB1-897F64DE4812}"/>
              </a:ext>
            </a:extLst>
          </p:cNvPr>
          <p:cNvSpPr/>
          <p:nvPr/>
        </p:nvSpPr>
        <p:spPr>
          <a:xfrm>
            <a:off x="220879" y="988121"/>
            <a:ext cx="7709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fr-FR" sz="1400" dirty="0">
                <a:solidFill>
                  <a:schemeClr val="tx1"/>
                </a:solidFill>
              </a:rPr>
              <a:t>Récapitulatif mesure de dureté </a:t>
            </a:r>
            <a:r>
              <a:rPr lang="fr-FR" sz="1400" dirty="0" err="1">
                <a:solidFill>
                  <a:schemeClr val="tx1"/>
                </a:solidFill>
              </a:rPr>
              <a:t>HRc</a:t>
            </a:r>
            <a:endParaRPr lang="en-US" sz="1400" dirty="0">
              <a:solidFill>
                <a:schemeClr val="tx1"/>
              </a:solidFill>
            </a:endParaRPr>
          </a:p>
          <a:p>
            <a:pPr marL="4763" lvl="2" indent="-4763" defTabSz="1882775">
              <a:buFont typeface="Wingdings" panose="05000000000000000000" pitchFamily="2" charset="2"/>
              <a:buChar char="Ø"/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27E8EFE-506F-4662-B6A6-A4BB29CEA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665543"/>
              </p:ext>
            </p:extLst>
          </p:nvPr>
        </p:nvGraphicFramePr>
        <p:xfrm>
          <a:off x="367551" y="1648011"/>
          <a:ext cx="827442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286">
                  <a:extLst>
                    <a:ext uri="{9D8B030D-6E8A-4147-A177-3AD203B41FA5}">
                      <a16:colId xmlns:a16="http://schemas.microsoft.com/office/drawing/2014/main" val="2191639984"/>
                    </a:ext>
                  </a:extLst>
                </a:gridCol>
                <a:gridCol w="1127690">
                  <a:extLst>
                    <a:ext uri="{9D8B030D-6E8A-4147-A177-3AD203B41FA5}">
                      <a16:colId xmlns:a16="http://schemas.microsoft.com/office/drawing/2014/main" val="4271029520"/>
                    </a:ext>
                  </a:extLst>
                </a:gridCol>
                <a:gridCol w="1127690">
                  <a:extLst>
                    <a:ext uri="{9D8B030D-6E8A-4147-A177-3AD203B41FA5}">
                      <a16:colId xmlns:a16="http://schemas.microsoft.com/office/drawing/2014/main" val="274419727"/>
                    </a:ext>
                  </a:extLst>
                </a:gridCol>
                <a:gridCol w="1127690">
                  <a:extLst>
                    <a:ext uri="{9D8B030D-6E8A-4147-A177-3AD203B41FA5}">
                      <a16:colId xmlns:a16="http://schemas.microsoft.com/office/drawing/2014/main" val="1168351318"/>
                    </a:ext>
                  </a:extLst>
                </a:gridCol>
                <a:gridCol w="1127690">
                  <a:extLst>
                    <a:ext uri="{9D8B030D-6E8A-4147-A177-3AD203B41FA5}">
                      <a16:colId xmlns:a16="http://schemas.microsoft.com/office/drawing/2014/main" val="1321095669"/>
                    </a:ext>
                  </a:extLst>
                </a:gridCol>
                <a:gridCol w="1127690">
                  <a:extLst>
                    <a:ext uri="{9D8B030D-6E8A-4147-A177-3AD203B41FA5}">
                      <a16:colId xmlns:a16="http://schemas.microsoft.com/office/drawing/2014/main" val="1570079725"/>
                    </a:ext>
                  </a:extLst>
                </a:gridCol>
                <a:gridCol w="1127690">
                  <a:extLst>
                    <a:ext uri="{9D8B030D-6E8A-4147-A177-3AD203B41FA5}">
                      <a16:colId xmlns:a16="http://schemas.microsoft.com/office/drawing/2014/main" val="13509234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Mesure </a:t>
                      </a:r>
                      <a:r>
                        <a:rPr lang="fr-FR" dirty="0" err="1"/>
                        <a:t>HRc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TP600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M2 </a:t>
                      </a:r>
                      <a:r>
                        <a:rPr lang="fr-FR" dirty="0" err="1"/>
                        <a:t>ép</a:t>
                      </a:r>
                      <a:r>
                        <a:rPr lang="fr-FR" dirty="0"/>
                        <a:t> 1,4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M2 </a:t>
                      </a:r>
                      <a:r>
                        <a:rPr lang="fr-FR" dirty="0" err="1"/>
                        <a:t>ép</a:t>
                      </a:r>
                      <a:r>
                        <a:rPr lang="fr-FR" dirty="0"/>
                        <a:t> 4,5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M2 + revenus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104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61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66,9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31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62,1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501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59,7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61,3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13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61,7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66,8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7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/>
                        <a:t>61,9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66,5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135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Moyenne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66,6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30370"/>
                  </a:ext>
                </a:extLst>
              </a:tr>
            </a:tbl>
          </a:graphicData>
        </a:graphic>
      </p:graphicFrame>
      <p:sp>
        <p:nvSpPr>
          <p:cNvPr id="3" name="Titre 2">
            <a:extLst>
              <a:ext uri="{FF2B5EF4-FFF2-40B4-BE49-F238E27FC236}">
                <a16:creationId xmlns:a16="http://schemas.microsoft.com/office/drawing/2014/main" id="{83164DEF-8A9D-DB1B-8F5B-F4E498F0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de dureté</a:t>
            </a:r>
          </a:p>
        </p:txBody>
      </p:sp>
    </p:spTree>
    <p:extLst>
      <p:ext uri="{BB962C8B-B14F-4D97-AF65-F5344CB8AC3E}">
        <p14:creationId xmlns:p14="http://schemas.microsoft.com/office/powerpoint/2010/main" val="2635466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C56812-0D5E-4678-8AB1-897F64DE4812}"/>
              </a:ext>
            </a:extLst>
          </p:cNvPr>
          <p:cNvSpPr/>
          <p:nvPr/>
        </p:nvSpPr>
        <p:spPr>
          <a:xfrm>
            <a:off x="95373" y="965388"/>
            <a:ext cx="77096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fr-FR" sz="1400" dirty="0">
                <a:solidFill>
                  <a:schemeClr val="tx1"/>
                </a:solidFill>
              </a:rPr>
              <a:t>Défaut sur éprouvette 1050 4 couches après prélèvement :</a:t>
            </a: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fr-FR" sz="1400" dirty="0">
                <a:solidFill>
                  <a:schemeClr val="tx1"/>
                </a:solidFill>
              </a:rPr>
              <a:t>Collage sur 1</a:t>
            </a:r>
            <a:r>
              <a:rPr lang="fr-FR" sz="1400" baseline="30000" dirty="0">
                <a:solidFill>
                  <a:schemeClr val="tx1"/>
                </a:solidFill>
              </a:rPr>
              <a:t>er</a:t>
            </a:r>
            <a:r>
              <a:rPr lang="fr-FR" sz="1400" dirty="0">
                <a:solidFill>
                  <a:schemeClr val="tx1"/>
                </a:solidFill>
              </a:rPr>
              <a:t> </a:t>
            </a:r>
            <a:r>
              <a:rPr lang="fr-FR" sz="1400">
                <a:solidFill>
                  <a:schemeClr val="tx1"/>
                </a:solidFill>
              </a:rPr>
              <a:t>tour .</a:t>
            </a: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fr-FR" sz="14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r>
              <a:rPr lang="fr-FR" sz="1400" dirty="0">
                <a:solidFill>
                  <a:schemeClr val="tx1"/>
                </a:solidFill>
              </a:rPr>
              <a:t>Augmenter l’énergie de soudage sur la première couche</a:t>
            </a:r>
            <a:endParaRPr lang="en-US" sz="1400" dirty="0">
              <a:solidFill>
                <a:schemeClr val="tx1"/>
              </a:solidFill>
            </a:endParaRPr>
          </a:p>
          <a:p>
            <a:pPr marL="4763" lvl="2" indent="-4763" defTabSz="1882775">
              <a:buFont typeface="Wingdings" panose="05000000000000000000" pitchFamily="2" charset="2"/>
              <a:buChar char="Ø"/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3164DEF-8A9D-DB1B-8F5B-F4E498F0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Mesure de dureté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F87406A-6D6B-4E7F-8523-1B693C463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60" y="1456447"/>
            <a:ext cx="2880000" cy="216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6072F3-BBEC-40F9-8CA8-71BE29D42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21" y="1456447"/>
            <a:ext cx="2880000" cy="216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0CD3CF9-8508-437A-8DF9-2BA16C5E5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47"/>
            <a:ext cx="2880000" cy="216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557A43E-E186-4EBF-8625-D3D3F1393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889" y="3794876"/>
            <a:ext cx="4320000" cy="21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35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652A6B52-7183-4FA4-9A25-D6E74FE13B98}"/>
              </a:ext>
            </a:extLst>
          </p:cNvPr>
          <p:cNvSpPr txBox="1">
            <a:spLocks/>
          </p:cNvSpPr>
          <p:nvPr/>
        </p:nvSpPr>
        <p:spPr bwMode="auto">
          <a:xfrm>
            <a:off x="481821" y="1087383"/>
            <a:ext cx="7549372" cy="48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D1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000" bIns="1080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●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●"/>
              <a:defRPr>
                <a:solidFill>
                  <a:schemeClr val="bg2"/>
                </a:solidFill>
                <a:latin typeface="+mn-lt"/>
              </a:defRPr>
            </a:lvl2pPr>
            <a:lvl3pPr marL="901700" indent="-84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●"/>
              <a:defRPr>
                <a:solidFill>
                  <a:schemeClr val="bg2"/>
                </a:solidFill>
                <a:latin typeface="+mn-lt"/>
              </a:defRPr>
            </a:lvl3pPr>
            <a:lvl4pPr marL="1751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15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61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73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30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87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0363" lvl="1" indent="0">
              <a:buFont typeface="Arial" charset="0"/>
              <a:buNone/>
            </a:pPr>
            <a:endParaRPr lang="fr-FR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kern="0" dirty="0">
                <a:latin typeface="Arial" panose="020B0604020202020204" pitchFamily="34" charset="0"/>
                <a:cs typeface="Arial" panose="020B0604020202020204" pitchFamily="34" charset="0"/>
              </a:rPr>
              <a:t>Les tests :</a:t>
            </a:r>
          </a:p>
          <a:p>
            <a:pPr marL="0" indent="0">
              <a:buNone/>
            </a:pPr>
            <a:endParaRPr 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chaque type de poudres :</a:t>
            </a:r>
          </a:p>
          <a:p>
            <a:pPr marL="0" indent="0">
              <a:buNone/>
            </a:pPr>
            <a:endParaRPr lang="fr-FR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Définition des paramètres opératoires sur plaques acier épaisseur 20 mm avec buse 4k et buse 8k</a:t>
            </a:r>
          </a:p>
          <a:p>
            <a:pPr lvl="1"/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buse 8 k :</a:t>
            </a:r>
          </a:p>
          <a:p>
            <a:pPr lvl="2">
              <a:buFont typeface="Arial" panose="020B0604020202020204" pitchFamily="34" charset="0"/>
              <a:buChar char="-"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Rechargement sur rond dia 90 longueur 300 en 42CrMo4 avec poudre M2 et 1030</a:t>
            </a:r>
          </a:p>
          <a:p>
            <a:pPr lvl="2">
              <a:buFont typeface="Arial" panose="020B0604020202020204" pitchFamily="34" charset="0"/>
              <a:buChar char="-"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Rechargement sur rond dia 100 longueur 400 en X38CrMoVa5 avec poudre 1051 et TP600</a:t>
            </a:r>
          </a:p>
          <a:p>
            <a:pPr lvl="2">
              <a:buFont typeface="Arial" panose="020B0604020202020204" pitchFamily="34" charset="0"/>
              <a:buChar char="-"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Définition de la température de préchauffage.</a:t>
            </a:r>
          </a:p>
          <a:p>
            <a:pPr lvl="1"/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buse 4k: réalisation d’éprouvettes pour test tribologique</a:t>
            </a:r>
          </a:p>
          <a:p>
            <a:pPr marL="360363" lvl="1" indent="0">
              <a:buNone/>
            </a:pPr>
            <a:endParaRPr lang="fr-FR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kern="0" dirty="0">
                <a:latin typeface="Arial" panose="020B0604020202020204" pitchFamily="34" charset="0"/>
                <a:cs typeface="Arial" panose="020B0604020202020204" pitchFamily="34" charset="0"/>
              </a:rPr>
              <a:t>Analyse :</a:t>
            </a:r>
          </a:p>
          <a:p>
            <a:pPr marL="0" indent="0">
              <a:buNone/>
            </a:pPr>
            <a:endParaRPr 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visuelle: recherche de défauts, fissures ,porosités</a:t>
            </a:r>
          </a:p>
          <a:p>
            <a:pPr lvl="1"/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Relevé dimensionnel : épaisseur par couche et en multicouches</a:t>
            </a:r>
          </a:p>
          <a:p>
            <a:pPr lvl="1"/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Rectification</a:t>
            </a:r>
          </a:p>
          <a:p>
            <a:pPr lvl="1"/>
            <a:r>
              <a:rPr lang="fr-FR" sz="12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Metallographie</a:t>
            </a: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Coupe micro et dureté </a:t>
            </a:r>
            <a:r>
              <a:rPr lang="fr-FR" sz="12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HRc</a:t>
            </a: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Hv0,3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2650534-C340-4676-EC27-4B7DD56E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Programme de travail</a:t>
            </a:r>
          </a:p>
        </p:txBody>
      </p:sp>
    </p:spTree>
    <p:extLst>
      <p:ext uri="{BB962C8B-B14F-4D97-AF65-F5344CB8AC3E}">
        <p14:creationId xmlns:p14="http://schemas.microsoft.com/office/powerpoint/2010/main" val="347941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652A6B52-7183-4FA4-9A25-D6E74FE13B98}"/>
              </a:ext>
            </a:extLst>
          </p:cNvPr>
          <p:cNvSpPr txBox="1">
            <a:spLocks/>
          </p:cNvSpPr>
          <p:nvPr/>
        </p:nvSpPr>
        <p:spPr bwMode="auto">
          <a:xfrm>
            <a:off x="128736" y="864300"/>
            <a:ext cx="8879462" cy="48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D1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000" bIns="1080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●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●"/>
              <a:defRPr>
                <a:solidFill>
                  <a:schemeClr val="bg2"/>
                </a:solidFill>
                <a:latin typeface="+mn-lt"/>
              </a:defRPr>
            </a:lvl2pPr>
            <a:lvl3pPr marL="901700" indent="-84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●"/>
              <a:defRPr>
                <a:solidFill>
                  <a:schemeClr val="bg2"/>
                </a:solidFill>
                <a:latin typeface="+mn-lt"/>
              </a:defRPr>
            </a:lvl3pPr>
            <a:lvl4pPr marL="1751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15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61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73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30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87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0363" lvl="1" indent="0">
              <a:buFont typeface="Arial" charset="0"/>
              <a:buNone/>
            </a:pPr>
            <a:endParaRPr lang="fr-FR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kern="0" dirty="0">
                <a:latin typeface="Arial" panose="020B0604020202020204" pitchFamily="34" charset="0"/>
                <a:cs typeface="Arial" panose="020B0604020202020204" pitchFamily="34" charset="0"/>
              </a:rPr>
              <a:t>Définition des paramètres opératoires:</a:t>
            </a:r>
          </a:p>
          <a:p>
            <a:pPr marL="0" indent="0">
              <a:buNone/>
            </a:pPr>
            <a:endParaRPr lang="fr-FR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Paramètres variables :				Paramètres fixes :</a:t>
            </a:r>
          </a:p>
          <a:p>
            <a:pPr marL="0" indent="0">
              <a:buNone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de soudage en J/mm (Puissance x vitesse)		Distance buse/pièce</a:t>
            </a:r>
          </a:p>
          <a:p>
            <a:pPr marL="0" indent="0">
              <a:buNone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Débit de poudre				Débits de gaz</a:t>
            </a:r>
          </a:p>
          <a:p>
            <a:pPr marL="0" indent="0">
              <a:buNone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entre cordons				Technique : cordons tirés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2650534-C340-4676-EC27-4B7DD56E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Recherche paramétrique</a:t>
            </a:r>
          </a:p>
        </p:txBody>
      </p:sp>
      <p:pic>
        <p:nvPicPr>
          <p:cNvPr id="2" name="Picture 88">
            <a:extLst>
              <a:ext uri="{FF2B5EF4-FFF2-40B4-BE49-F238E27FC236}">
                <a16:creationId xmlns:a16="http://schemas.microsoft.com/office/drawing/2014/main" id="{12B98985-D40E-2651-45F3-F49B16CAF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" b="1350"/>
          <a:stretch>
            <a:fillRect/>
          </a:stretch>
        </p:blipFill>
        <p:spPr bwMode="auto">
          <a:xfrm>
            <a:off x="710338" y="2711567"/>
            <a:ext cx="2880000" cy="306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436A72-41A9-76FB-67C5-D27E90148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26" y="2508173"/>
            <a:ext cx="4320000" cy="347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652A6B52-7183-4FA4-9A25-D6E74FE13B98}"/>
              </a:ext>
            </a:extLst>
          </p:cNvPr>
          <p:cNvSpPr txBox="1">
            <a:spLocks/>
          </p:cNvSpPr>
          <p:nvPr/>
        </p:nvSpPr>
        <p:spPr bwMode="auto">
          <a:xfrm>
            <a:off x="481821" y="1087383"/>
            <a:ext cx="7549372" cy="48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D1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000" bIns="1080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●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●"/>
              <a:defRPr>
                <a:solidFill>
                  <a:schemeClr val="bg2"/>
                </a:solidFill>
                <a:latin typeface="+mn-lt"/>
              </a:defRPr>
            </a:lvl2pPr>
            <a:lvl3pPr marL="901700" indent="-84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●"/>
              <a:defRPr>
                <a:solidFill>
                  <a:schemeClr val="bg2"/>
                </a:solidFill>
                <a:latin typeface="+mn-lt"/>
              </a:defRPr>
            </a:lvl3pPr>
            <a:lvl4pPr marL="1751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15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61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73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30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87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0363" lvl="1" indent="0">
              <a:buFont typeface="Arial" charset="0"/>
              <a:buNone/>
            </a:pPr>
            <a:endParaRPr lang="fr-FR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kern="0" dirty="0">
                <a:latin typeface="Arial" panose="020B0604020202020204" pitchFamily="34" charset="0"/>
                <a:cs typeface="Arial" panose="020B0604020202020204" pitchFamily="34" charset="0"/>
              </a:rPr>
              <a:t>Chimie :</a:t>
            </a:r>
          </a:p>
          <a:p>
            <a:pPr marL="0" indent="0">
              <a:buNone/>
            </a:pPr>
            <a:endParaRPr lang="fr-F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2650534-C340-4676-EC27-4B7DD56E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poudres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C617311-1571-465F-87C4-5136A1430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179925"/>
              </p:ext>
            </p:extLst>
          </p:nvPr>
        </p:nvGraphicFramePr>
        <p:xfrm>
          <a:off x="387753" y="2194741"/>
          <a:ext cx="827442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025">
                  <a:extLst>
                    <a:ext uri="{9D8B030D-6E8A-4147-A177-3AD203B41FA5}">
                      <a16:colId xmlns:a16="http://schemas.microsoft.com/office/drawing/2014/main" val="2191639984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4271029520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274419727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1168351318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1321095669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1570079725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1350923493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3397974063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3590106509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1532073012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1439303414"/>
                    </a:ext>
                  </a:extLst>
                </a:gridCol>
                <a:gridCol w="670673">
                  <a:extLst>
                    <a:ext uri="{9D8B030D-6E8A-4147-A177-3AD203B41FA5}">
                      <a16:colId xmlns:a16="http://schemas.microsoft.com/office/drawing/2014/main" val="22205596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Nb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104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 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31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501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13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71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716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C56812-0D5E-4678-8AB1-897F64DE4812}"/>
              </a:ext>
            </a:extLst>
          </p:cNvPr>
          <p:cNvSpPr/>
          <p:nvPr/>
        </p:nvSpPr>
        <p:spPr>
          <a:xfrm>
            <a:off x="220879" y="988121"/>
            <a:ext cx="875279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</a:rPr>
              <a:t>Définition</a:t>
            </a:r>
            <a:r>
              <a:rPr lang="en-US" sz="1200" dirty="0">
                <a:solidFill>
                  <a:schemeClr val="tx1"/>
                </a:solidFill>
              </a:rPr>
              <a:t> des </a:t>
            </a:r>
            <a:r>
              <a:rPr lang="en-US" sz="1200" dirty="0" err="1">
                <a:solidFill>
                  <a:schemeClr val="tx1"/>
                </a:solidFill>
              </a:rPr>
              <a:t>paramètres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opératoires</a:t>
            </a:r>
            <a:r>
              <a:rPr lang="en-US" sz="1200" dirty="0">
                <a:solidFill>
                  <a:schemeClr val="tx1"/>
                </a:solidFill>
              </a:rPr>
              <a:t> avec </a:t>
            </a:r>
            <a:r>
              <a:rPr lang="en-US" sz="1200" dirty="0" err="1">
                <a:solidFill>
                  <a:schemeClr val="tx1"/>
                </a:solidFill>
              </a:rPr>
              <a:t>buse</a:t>
            </a:r>
            <a:r>
              <a:rPr lang="en-US" sz="1200" dirty="0">
                <a:solidFill>
                  <a:schemeClr val="tx1"/>
                </a:solidFill>
              </a:rPr>
              <a:t> 8k :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 err="1">
                <a:solidFill>
                  <a:schemeClr val="tx1"/>
                </a:solidFill>
              </a:rPr>
              <a:t>Débit</a:t>
            </a:r>
            <a:r>
              <a:rPr lang="en-US" sz="1200" dirty="0">
                <a:solidFill>
                  <a:schemeClr val="tx1"/>
                </a:solidFill>
              </a:rPr>
              <a:t> 50 g/min Pas = 3 mm, </a:t>
            </a:r>
            <a:r>
              <a:rPr lang="en-US" sz="1200" dirty="0" err="1">
                <a:solidFill>
                  <a:schemeClr val="tx1"/>
                </a:solidFill>
              </a:rPr>
              <a:t>préchauffage</a:t>
            </a:r>
            <a:r>
              <a:rPr lang="en-US" sz="1200" dirty="0">
                <a:solidFill>
                  <a:schemeClr val="tx1"/>
                </a:solidFill>
              </a:rPr>
              <a:t> : 300 °C 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200" dirty="0" err="1">
                <a:solidFill>
                  <a:schemeClr val="tx1"/>
                </a:solidFill>
                <a:sym typeface="Wingdings" panose="05000000000000000000" pitchFamily="2" charset="2"/>
              </a:rPr>
              <a:t>Epaisseur</a:t>
            </a:r>
            <a:r>
              <a:rPr lang="en-US" sz="1200" dirty="0">
                <a:solidFill>
                  <a:schemeClr val="tx1"/>
                </a:solidFill>
                <a:sym typeface="Wingdings" panose="05000000000000000000" pitchFamily="2" charset="2"/>
              </a:rPr>
              <a:t> couche  2 mm</a:t>
            </a: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4763" lvl="2" indent="-4763" defTabSz="1882775">
              <a:buFont typeface="Wingdings" panose="05000000000000000000" pitchFamily="2" charset="2"/>
              <a:buChar char="Ø"/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EED1DC-30B3-4EDE-3566-26195B83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</a:t>
            </a:r>
            <a:r>
              <a:rPr lang="fr-FR" baseline="0" dirty="0"/>
              <a:t> 1051</a:t>
            </a:r>
            <a:endParaRPr lang="fr-FR" dirty="0"/>
          </a:p>
        </p:txBody>
      </p:sp>
      <p:pic>
        <p:nvPicPr>
          <p:cNvPr id="6" name="Image 5" descr="Une image contenant sol&#10;&#10;Description générée automatiquement">
            <a:extLst>
              <a:ext uri="{FF2B5EF4-FFF2-40B4-BE49-F238E27FC236}">
                <a16:creationId xmlns:a16="http://schemas.microsoft.com/office/drawing/2014/main" id="{C6A4B66C-4250-CEB0-99CD-B11C38FEE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07" y="4521388"/>
            <a:ext cx="4320000" cy="106219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43AD6A5-C5D2-7431-E90E-A9A71B70A74E}"/>
              </a:ext>
            </a:extLst>
          </p:cNvPr>
          <p:cNvSpPr txBox="1"/>
          <p:nvPr/>
        </p:nvSpPr>
        <p:spPr>
          <a:xfrm>
            <a:off x="362139" y="5052486"/>
            <a:ext cx="3385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Essais 11 Energie de soudage 211,5 J/mm :</a:t>
            </a:r>
          </a:p>
          <a:p>
            <a:r>
              <a:rPr lang="fr-FR" sz="1200" dirty="0"/>
              <a:t>Bonne dilution, pas de défaut en pied de cordon</a:t>
            </a:r>
          </a:p>
        </p:txBody>
      </p:sp>
      <p:pic>
        <p:nvPicPr>
          <p:cNvPr id="14" name="Image 13" descr="Une image contenant texte, capture d’écran, sol&#10;&#10;Description générée automatiquement">
            <a:extLst>
              <a:ext uri="{FF2B5EF4-FFF2-40B4-BE49-F238E27FC236}">
                <a16:creationId xmlns:a16="http://schemas.microsoft.com/office/drawing/2014/main" id="{540948BC-B746-4F7C-FDF8-52166B000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78" y="3204057"/>
            <a:ext cx="4320000" cy="111031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EF4209C-9649-C0C7-3F37-C1BE05A97C9E}"/>
              </a:ext>
            </a:extLst>
          </p:cNvPr>
          <p:cNvSpPr txBox="1"/>
          <p:nvPr/>
        </p:nvSpPr>
        <p:spPr>
          <a:xfrm>
            <a:off x="362140" y="3620712"/>
            <a:ext cx="3385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Essais 9 Energie de soudage 168,5 J/mm :</a:t>
            </a:r>
          </a:p>
          <a:p>
            <a:r>
              <a:rPr lang="fr-FR" sz="1200" dirty="0"/>
              <a:t>Bonne dilution, défauts de compacité en pied de cordons</a:t>
            </a:r>
          </a:p>
          <a:p>
            <a:endParaRPr lang="fr-FR" sz="1200" dirty="0"/>
          </a:p>
        </p:txBody>
      </p:sp>
      <p:pic>
        <p:nvPicPr>
          <p:cNvPr id="19" name="Image 18" descr="Une image contenant texte, barrière de corail, sol, panorama&#10;&#10;Description générée automatiquement">
            <a:extLst>
              <a:ext uri="{FF2B5EF4-FFF2-40B4-BE49-F238E27FC236}">
                <a16:creationId xmlns:a16="http://schemas.microsoft.com/office/drawing/2014/main" id="{AE73D494-B3C5-4E11-A8CE-12D71458F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78" y="1839397"/>
            <a:ext cx="4320000" cy="9517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C9CBCB5-AFCA-C093-FBD4-D5FE2585AF1D}"/>
              </a:ext>
            </a:extLst>
          </p:cNvPr>
          <p:cNvSpPr txBox="1"/>
          <p:nvPr/>
        </p:nvSpPr>
        <p:spPr>
          <a:xfrm>
            <a:off x="362139" y="1992121"/>
            <a:ext cx="338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Essais 8 Energie de soudage 134,8 J/mm :</a:t>
            </a:r>
          </a:p>
          <a:p>
            <a:r>
              <a:rPr lang="fr-FR" sz="1200" dirty="0"/>
              <a:t>Dilution très faible, défauts de compacité en pied de cordons</a:t>
            </a:r>
          </a:p>
        </p:txBody>
      </p:sp>
    </p:spTree>
    <p:extLst>
      <p:ext uri="{BB962C8B-B14F-4D97-AF65-F5344CB8AC3E}">
        <p14:creationId xmlns:p14="http://schemas.microsoft.com/office/powerpoint/2010/main" val="406233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652A6B52-7183-4FA4-9A25-D6E74FE13B98}"/>
              </a:ext>
            </a:extLst>
          </p:cNvPr>
          <p:cNvSpPr txBox="1">
            <a:spLocks/>
          </p:cNvSpPr>
          <p:nvPr/>
        </p:nvSpPr>
        <p:spPr bwMode="auto">
          <a:xfrm>
            <a:off x="212304" y="832363"/>
            <a:ext cx="8879462" cy="48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D1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8000" bIns="1080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●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●"/>
              <a:defRPr>
                <a:solidFill>
                  <a:schemeClr val="bg2"/>
                </a:solidFill>
                <a:latin typeface="+mn-lt"/>
              </a:defRPr>
            </a:lvl2pPr>
            <a:lvl3pPr marL="901700" indent="-841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●"/>
              <a:defRPr>
                <a:solidFill>
                  <a:schemeClr val="bg2"/>
                </a:solidFill>
                <a:latin typeface="+mn-lt"/>
              </a:defRPr>
            </a:lvl3pPr>
            <a:lvl4pPr marL="175101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15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61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73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530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87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0363" lvl="1" indent="0">
              <a:buFont typeface="Arial" charset="0"/>
              <a:buNone/>
            </a:pPr>
            <a:endParaRPr lang="fr-FR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200" kern="0" dirty="0">
                <a:latin typeface="Arial" panose="020B0604020202020204" pitchFamily="34" charset="0"/>
                <a:cs typeface="Arial" panose="020B0604020202020204" pitchFamily="34" charset="0"/>
              </a:rPr>
              <a:t>Définition des paramètres opératoires:</a:t>
            </a:r>
          </a:p>
          <a:p>
            <a:pPr marL="0" indent="0">
              <a:buNone/>
            </a:pPr>
            <a:endParaRPr lang="fr-FR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Domaine étudié:</a:t>
            </a:r>
          </a:p>
          <a:p>
            <a:pPr marL="0" indent="0">
              <a:buNone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de soudage : 100 à 250 J/mm</a:t>
            </a:r>
          </a:p>
          <a:p>
            <a:pPr marL="0" indent="0">
              <a:buNone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Débit de poudre : 20 à 80 g/min</a:t>
            </a:r>
          </a:p>
          <a:p>
            <a:pPr marL="0" indent="0">
              <a:buNone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: recouvrement de 50 à 60 %</a:t>
            </a:r>
          </a:p>
          <a:p>
            <a:pPr marL="0" indent="0">
              <a:buNone/>
            </a:pPr>
            <a:endParaRPr lang="fr-FR" sz="12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2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de fonctionnement retenu pour les éprouvettes :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2650534-C340-4676-EC27-4B7DD56E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Recherche paramétrique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E5C73DD4-F93B-7B39-525F-02F476E53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04470"/>
              </p:ext>
            </p:extLst>
          </p:nvPr>
        </p:nvGraphicFramePr>
        <p:xfrm>
          <a:off x="814895" y="3063056"/>
          <a:ext cx="6450074" cy="2442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8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8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22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53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178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5079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433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98061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Poudre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Buse 4k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 dirty="0">
                          <a:effectLst/>
                        </a:rPr>
                        <a:t>Buse 8k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 dirty="0">
                          <a:effectLst/>
                        </a:rPr>
                        <a:t>Buse 8k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0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Epaisseur couche : 1,5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Epaisseur couche : 1,5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Epaisseur couche : 2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983790"/>
                  </a:ext>
                </a:extLst>
              </a:tr>
              <a:tr h="3980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Energie</a:t>
                      </a:r>
                    </a:p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(J/mm)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Débit (g/min)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Pas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Energie</a:t>
                      </a:r>
                    </a:p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(J/mm)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Débit (g/min)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Pas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Energie</a:t>
                      </a:r>
                    </a:p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(J/mm)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Débit (g/min)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Pas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7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800" u="none" strike="noStrike" dirty="0">
                          <a:effectLst/>
                        </a:rPr>
                        <a:t>1051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149 J/mm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 g/min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 J/mm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 g/min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198 J/mm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 g/min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7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800" u="none" strike="noStrike" dirty="0">
                          <a:effectLst/>
                        </a:rPr>
                        <a:t>1030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149 J/mm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 g/min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168,5 J/mm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 g/min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211 J/mm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 g/min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7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800" u="none" strike="noStrike" dirty="0">
                          <a:effectLst/>
                        </a:rPr>
                        <a:t>M2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149 J/mm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26 g/min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u="none" strike="noStrike" dirty="0">
                          <a:effectLst/>
                        </a:rPr>
                        <a:t>2 mm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190 J/mm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 g/min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7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800" u="none" strike="noStrike" dirty="0">
                          <a:effectLst/>
                        </a:rPr>
                        <a:t>TP600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 J/mm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g/min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N/A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168 J/mm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 g/min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mm</a:t>
                      </a:r>
                    </a:p>
                  </a:txBody>
                  <a:tcPr marL="4543" marR="4543" marT="45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334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C56812-0D5E-4678-8AB1-897F64DE4812}"/>
              </a:ext>
            </a:extLst>
          </p:cNvPr>
          <p:cNvSpPr/>
          <p:nvPr/>
        </p:nvSpPr>
        <p:spPr>
          <a:xfrm>
            <a:off x="220879" y="988121"/>
            <a:ext cx="8752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1200" dirty="0">
                <a:solidFill>
                  <a:schemeClr val="tx1"/>
                </a:solidFill>
              </a:rPr>
              <a:t>Influence de la </a:t>
            </a:r>
            <a:r>
              <a:rPr lang="en-US" sz="1200" dirty="0" err="1">
                <a:solidFill>
                  <a:schemeClr val="tx1"/>
                </a:solidFill>
              </a:rPr>
              <a:t>température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préchauffage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pPr marL="4763" lvl="2" indent="-4763" defTabSz="1882775">
              <a:buFont typeface="Wingdings" panose="05000000000000000000" pitchFamily="2" charset="2"/>
              <a:buChar char="Ø"/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3B436F-33CD-45EF-9F30-6B944538D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483" y="1717453"/>
            <a:ext cx="2880000" cy="216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BEE271-E539-4C31-AD2A-6BDD53A45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7392" y="1717453"/>
            <a:ext cx="2880000" cy="216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0F41E31-E7D1-4CF2-B820-9E765DAC59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0531" y="1717453"/>
            <a:ext cx="2880000" cy="216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CC5FF36-7805-4040-99A9-0446DEE30308}"/>
              </a:ext>
            </a:extLst>
          </p:cNvPr>
          <p:cNvSpPr txBox="1"/>
          <p:nvPr/>
        </p:nvSpPr>
        <p:spPr>
          <a:xfrm>
            <a:off x="616641" y="5573897"/>
            <a:ext cx="1617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Temp ambiante : fissures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1B2B73-7C01-4385-A37C-CC863BAA9302}"/>
              </a:ext>
            </a:extLst>
          </p:cNvPr>
          <p:cNvSpPr txBox="1"/>
          <p:nvPr/>
        </p:nvSpPr>
        <p:spPr>
          <a:xfrm>
            <a:off x="3345382" y="4483673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Préchauffe 300 °C :</a:t>
            </a:r>
          </a:p>
          <a:p>
            <a:r>
              <a:rPr lang="fr-FR" sz="1000" dirty="0"/>
              <a:t>Dépôt Ok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6B16BF-888C-4415-8922-2E7D63FA9D47}"/>
              </a:ext>
            </a:extLst>
          </p:cNvPr>
          <p:cNvSpPr txBox="1"/>
          <p:nvPr/>
        </p:nvSpPr>
        <p:spPr>
          <a:xfrm>
            <a:off x="5993203" y="4483673"/>
            <a:ext cx="3294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Préchauffe 300 °C sur cylindre dia 100 1 couche : Ok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EED1DC-30B3-4EDE-3566-26195B83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</a:t>
            </a:r>
            <a:r>
              <a:rPr lang="fr-FR" baseline="0" dirty="0"/>
              <a:t> 1051</a:t>
            </a:r>
            <a:endParaRPr lang="fr-FR" dirty="0"/>
          </a:p>
        </p:txBody>
      </p:sp>
      <p:pic>
        <p:nvPicPr>
          <p:cNvPr id="7" name="Image 6" descr="Une image contenant plein air, sol, eau, plage&#10;&#10;Description générée automatiquement">
            <a:extLst>
              <a:ext uri="{FF2B5EF4-FFF2-40B4-BE49-F238E27FC236}">
                <a16:creationId xmlns:a16="http://schemas.microsoft.com/office/drawing/2014/main" id="{2353C88D-ECC6-5F95-5971-B1FAE2A50D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4481" r="48266" b="2652"/>
          <a:stretch/>
        </p:blipFill>
        <p:spPr>
          <a:xfrm rot="5400000">
            <a:off x="867251" y="3365050"/>
            <a:ext cx="1440000" cy="2483469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6EED63A-D714-6B50-49C0-374031146117}"/>
              </a:ext>
            </a:extLst>
          </p:cNvPr>
          <p:cNvCxnSpPr/>
          <p:nvPr/>
        </p:nvCxnSpPr>
        <p:spPr bwMode="auto">
          <a:xfrm>
            <a:off x="1348966" y="3097748"/>
            <a:ext cx="76551" cy="11051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1364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C56812-0D5E-4678-8AB1-897F64DE4812}"/>
              </a:ext>
            </a:extLst>
          </p:cNvPr>
          <p:cNvSpPr/>
          <p:nvPr/>
        </p:nvSpPr>
        <p:spPr>
          <a:xfrm>
            <a:off x="220879" y="988121"/>
            <a:ext cx="87527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Influence de la </a:t>
            </a:r>
            <a:r>
              <a:rPr lang="en-US" sz="1200" dirty="0" err="1">
                <a:solidFill>
                  <a:schemeClr val="tx1"/>
                </a:solidFill>
              </a:rPr>
              <a:t>température</a:t>
            </a:r>
            <a:r>
              <a:rPr lang="en-US" sz="1200" dirty="0">
                <a:solidFill>
                  <a:schemeClr val="tx1"/>
                </a:solidFill>
              </a:rPr>
              <a:t> de </a:t>
            </a:r>
            <a:r>
              <a:rPr lang="en-US" sz="1200" dirty="0" err="1">
                <a:solidFill>
                  <a:schemeClr val="tx1"/>
                </a:solidFill>
              </a:rPr>
              <a:t>préchauffage</a:t>
            </a:r>
            <a:r>
              <a:rPr lang="en-US" sz="1200" dirty="0">
                <a:solidFill>
                  <a:schemeClr val="tx1"/>
                </a:solidFill>
              </a:rPr>
              <a:t> :</a:t>
            </a: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4763" lvl="2" indent="-4763" defTabSz="1882775">
              <a:buFont typeface="Wingdings" panose="05000000000000000000" pitchFamily="2" charset="2"/>
              <a:buChar char="Ø"/>
              <a:tabLst>
                <a:tab pos="538163" algn="l"/>
              </a:tabLst>
            </a:pPr>
            <a:endParaRPr lang="fr-FR" sz="14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1B2B73-7C01-4385-A37C-CC863BAA9302}"/>
              </a:ext>
            </a:extLst>
          </p:cNvPr>
          <p:cNvSpPr txBox="1"/>
          <p:nvPr/>
        </p:nvSpPr>
        <p:spPr>
          <a:xfrm>
            <a:off x="946725" y="5407725"/>
            <a:ext cx="2830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Préchauffe 300 °C 1 couche </a:t>
            </a:r>
            <a:r>
              <a:rPr lang="fr-FR" sz="1200" dirty="0" err="1"/>
              <a:t>ép</a:t>
            </a:r>
            <a:r>
              <a:rPr lang="fr-FR" sz="1200" dirty="0"/>
              <a:t> 2 mm :</a:t>
            </a:r>
          </a:p>
          <a:p>
            <a:r>
              <a:rPr lang="fr-FR" sz="1200" dirty="0"/>
              <a:t>Pas de défaut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6B16BF-888C-4415-8922-2E7D63FA9D47}"/>
              </a:ext>
            </a:extLst>
          </p:cNvPr>
          <p:cNvSpPr txBox="1"/>
          <p:nvPr/>
        </p:nvSpPr>
        <p:spPr>
          <a:xfrm>
            <a:off x="5237810" y="5410622"/>
            <a:ext cx="360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Préchauffe 300 °C 5 couches pour dia 117,5 final :</a:t>
            </a:r>
          </a:p>
          <a:p>
            <a:r>
              <a:rPr lang="fr-FR" sz="1200" dirty="0"/>
              <a:t>Pas de défaut.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9BF030-B3E9-4F1D-9BA0-3FE4A11D0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7810" y="1989000"/>
            <a:ext cx="3840000" cy="288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F49DA0-2C6E-42F0-A582-CD765FA09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455" y="1989000"/>
            <a:ext cx="3840000" cy="288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13BA667-7A1C-DB01-4405-1246E1E1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Dépôt 1051</a:t>
            </a:r>
          </a:p>
        </p:txBody>
      </p:sp>
    </p:spTree>
    <p:extLst>
      <p:ext uri="{BB962C8B-B14F-4D97-AF65-F5344CB8AC3E}">
        <p14:creationId xmlns:p14="http://schemas.microsoft.com/office/powerpoint/2010/main" val="3313336001"/>
      </p:ext>
    </p:extLst>
  </p:cSld>
  <p:clrMapOvr>
    <a:masterClrMapping/>
  </p:clrMapOvr>
</p:sld>
</file>

<file path=ppt/theme/theme1.xml><?xml version="1.0" encoding="utf-8"?>
<a:theme xmlns:a="http://schemas.openxmlformats.org/drawingml/2006/main" name="Technogenia">
  <a:themeElements>
    <a:clrScheme name="presentation-telemecanique 2">
      <a:dk1>
        <a:srgbClr val="000000"/>
      </a:dk1>
      <a:lt1>
        <a:srgbClr val="FFFFFF"/>
      </a:lt1>
      <a:dk2>
        <a:srgbClr val="000000"/>
      </a:dk2>
      <a:lt2>
        <a:srgbClr val="626469"/>
      </a:lt2>
      <a:accent1>
        <a:srgbClr val="009530"/>
      </a:accent1>
      <a:accent2>
        <a:srgbClr val="B10043"/>
      </a:accent2>
      <a:accent3>
        <a:srgbClr val="FFFFFF"/>
      </a:accent3>
      <a:accent4>
        <a:srgbClr val="000000"/>
      </a:accent4>
      <a:accent5>
        <a:srgbClr val="AAC8AD"/>
      </a:accent5>
      <a:accent6>
        <a:srgbClr val="A0003C"/>
      </a:accent6>
      <a:hlink>
        <a:srgbClr val="42B4E6"/>
      </a:hlink>
      <a:folHlink>
        <a:srgbClr val="4FA600"/>
      </a:folHlink>
    </a:clrScheme>
    <a:fontScheme name="presentation-telemecaniq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-telemecanique 1">
        <a:dk1>
          <a:srgbClr val="FFFFFF"/>
        </a:dk1>
        <a:lt1>
          <a:srgbClr val="FFFFFF"/>
        </a:lt1>
        <a:dk2>
          <a:srgbClr val="B10043"/>
        </a:dk2>
        <a:lt2>
          <a:srgbClr val="FFFFFF"/>
        </a:lt2>
        <a:accent1>
          <a:srgbClr val="FFFFFF"/>
        </a:accent1>
        <a:accent2>
          <a:srgbClr val="B10043"/>
        </a:accent2>
        <a:accent3>
          <a:srgbClr val="D5AAB0"/>
        </a:accent3>
        <a:accent4>
          <a:srgbClr val="DADADA"/>
        </a:accent4>
        <a:accent5>
          <a:srgbClr val="FFFFFF"/>
        </a:accent5>
        <a:accent6>
          <a:srgbClr val="A0003C"/>
        </a:accent6>
        <a:hlink>
          <a:srgbClr val="42B4E6"/>
        </a:hlink>
        <a:folHlink>
          <a:srgbClr val="9FA0A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-telemecanique 2">
        <a:dk1>
          <a:srgbClr val="000000"/>
        </a:dk1>
        <a:lt1>
          <a:srgbClr val="FFFFFF"/>
        </a:lt1>
        <a:dk2>
          <a:srgbClr val="000000"/>
        </a:dk2>
        <a:lt2>
          <a:srgbClr val="626469"/>
        </a:lt2>
        <a:accent1>
          <a:srgbClr val="009530"/>
        </a:accent1>
        <a:accent2>
          <a:srgbClr val="B10043"/>
        </a:accent2>
        <a:accent3>
          <a:srgbClr val="FFFFFF"/>
        </a:accent3>
        <a:accent4>
          <a:srgbClr val="000000"/>
        </a:accent4>
        <a:accent5>
          <a:srgbClr val="AAC8AD"/>
        </a:accent5>
        <a:accent6>
          <a:srgbClr val="A0003C"/>
        </a:accent6>
        <a:hlink>
          <a:srgbClr val="42B4E6"/>
        </a:hlink>
        <a:folHlink>
          <a:srgbClr val="4FA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-telemecanique 3">
        <a:dk1>
          <a:srgbClr val="FFFFFF"/>
        </a:dk1>
        <a:lt1>
          <a:srgbClr val="FFFFFF"/>
        </a:lt1>
        <a:dk2>
          <a:srgbClr val="42B4E6"/>
        </a:dk2>
        <a:lt2>
          <a:srgbClr val="FFFFFF"/>
        </a:lt2>
        <a:accent1>
          <a:srgbClr val="FFFFFF"/>
        </a:accent1>
        <a:accent2>
          <a:srgbClr val="B10043"/>
        </a:accent2>
        <a:accent3>
          <a:srgbClr val="B0D6F0"/>
        </a:accent3>
        <a:accent4>
          <a:srgbClr val="DADADA"/>
        </a:accent4>
        <a:accent5>
          <a:srgbClr val="FFFFFF"/>
        </a:accent5>
        <a:accent6>
          <a:srgbClr val="A0003C"/>
        </a:accent6>
        <a:hlink>
          <a:srgbClr val="42B4E6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-telemecanique 4">
        <a:dk1>
          <a:srgbClr val="FFFFFF"/>
        </a:dk1>
        <a:lt1>
          <a:srgbClr val="FFFFFF"/>
        </a:lt1>
        <a:dk2>
          <a:srgbClr val="4FA600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B2D0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-telemecanique 5">
        <a:dk1>
          <a:srgbClr val="FFFFFF"/>
        </a:dk1>
        <a:lt1>
          <a:srgbClr val="FFFFFF"/>
        </a:lt1>
        <a:dk2>
          <a:srgbClr val="009530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AAC8AD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Technogenia</Template>
  <TotalTime>14559</TotalTime>
  <Words>1210</Words>
  <Application>Microsoft Office PowerPoint</Application>
  <PresentationFormat>Affichage à l'écran (4:3)</PresentationFormat>
  <Paragraphs>449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Arial</vt:lpstr>
      <vt:lpstr>Wingdings</vt:lpstr>
      <vt:lpstr>Technogenia</vt:lpstr>
      <vt:lpstr>Présentation PowerPoint</vt:lpstr>
      <vt:lpstr>Configuration</vt:lpstr>
      <vt:lpstr>Programme de travail</vt:lpstr>
      <vt:lpstr>Recherche paramétrique</vt:lpstr>
      <vt:lpstr>Les poudres</vt:lpstr>
      <vt:lpstr>Dépôt 1051</vt:lpstr>
      <vt:lpstr>Recherche paramétrique</vt:lpstr>
      <vt:lpstr>Dépôt 1051</vt:lpstr>
      <vt:lpstr>Dépôt 1051</vt:lpstr>
      <vt:lpstr>Dépôt 1051</vt:lpstr>
      <vt:lpstr>Dépôt 1030</vt:lpstr>
      <vt:lpstr>Dépôt 1030</vt:lpstr>
      <vt:lpstr>Dépôt 1030</vt:lpstr>
      <vt:lpstr>Dépôt TP600</vt:lpstr>
      <vt:lpstr>Dépôt TP600</vt:lpstr>
      <vt:lpstr>Dépôt M2</vt:lpstr>
      <vt:lpstr>Dépôt M2</vt:lpstr>
      <vt:lpstr>Dépôt M2</vt:lpstr>
      <vt:lpstr>Dépôt M2</vt:lpstr>
      <vt:lpstr>Mesure de dureté</vt:lpstr>
      <vt:lpstr>Mesure de dureté</vt:lpstr>
    </vt:vector>
  </TitlesOfParts>
  <Company>Schneider Electric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Jean-Marc Staerck</dc:creator>
  <cp:lastModifiedBy>Jean-Marc STAERCK</cp:lastModifiedBy>
  <cp:revision>653</cp:revision>
  <cp:lastPrinted>2020-05-06T08:32:38Z</cp:lastPrinted>
  <dcterms:created xsi:type="dcterms:W3CDTF">2008-12-18T13:04:39Z</dcterms:created>
  <dcterms:modified xsi:type="dcterms:W3CDTF">2024-02-02T07:01:46Z</dcterms:modified>
</cp:coreProperties>
</file>